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handoutMasterIdLst>
    <p:handoutMasterId r:id="rId28"/>
  </p:handoutMasterIdLst>
  <p:sldIdLst>
    <p:sldId id="368" r:id="rId2"/>
    <p:sldId id="426" r:id="rId3"/>
    <p:sldId id="485" r:id="rId4"/>
    <p:sldId id="494" r:id="rId5"/>
    <p:sldId id="495" r:id="rId6"/>
    <p:sldId id="496" r:id="rId7"/>
    <p:sldId id="486" r:id="rId8"/>
    <p:sldId id="499" r:id="rId9"/>
    <p:sldId id="492" r:id="rId10"/>
    <p:sldId id="500" r:id="rId11"/>
    <p:sldId id="491" r:id="rId12"/>
    <p:sldId id="488" r:id="rId13"/>
    <p:sldId id="477" r:id="rId14"/>
    <p:sldId id="474" r:id="rId15"/>
    <p:sldId id="475" r:id="rId16"/>
    <p:sldId id="476" r:id="rId17"/>
    <p:sldId id="478" r:id="rId18"/>
    <p:sldId id="501" r:id="rId19"/>
    <p:sldId id="490" r:id="rId20"/>
    <p:sldId id="433" r:id="rId21"/>
    <p:sldId id="436" r:id="rId22"/>
    <p:sldId id="489" r:id="rId23"/>
    <p:sldId id="493" r:id="rId24"/>
    <p:sldId id="502" r:id="rId25"/>
    <p:sldId id="482" r:id="rId26"/>
  </p:sldIdLst>
  <p:sldSz cx="12192000" cy="6858000"/>
  <p:notesSz cx="9947275"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rgis Uyan" initials="NU" lastIdx="14" clrIdx="0">
    <p:extLst>
      <p:ext uri="{19B8F6BF-5375-455C-9EA6-DF929625EA0E}">
        <p15:presenceInfo xmlns:p15="http://schemas.microsoft.com/office/powerpoint/2012/main" userId="S-1-5-21-89763709-583101989-432224986-10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114" d="100"/>
          <a:sy n="114" d="100"/>
        </p:scale>
        <p:origin x="474" y="114"/>
      </p:cViewPr>
      <p:guideLst/>
    </p:cSldViewPr>
  </p:slideViewPr>
  <p:outlineViewPr>
    <p:cViewPr>
      <p:scale>
        <a:sx n="33" d="100"/>
        <a:sy n="33" d="100"/>
      </p:scale>
      <p:origin x="0" y="-1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DFC18-C1A4-4666-95E3-F6DCAA53142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D192DBAA-976C-48D0-8133-AC80371E22FF}">
      <dgm:prSet custT="1"/>
      <dgm:spPr/>
      <dgm:t>
        <a:bodyPr/>
        <a:lstStyle/>
        <a:p>
          <a:pPr rtl="0"/>
          <a:r>
            <a:rPr lang="en-US" sz="1900" b="1" dirty="0">
              <a:solidFill>
                <a:schemeClr val="accent1">
                  <a:lumMod val="50000"/>
                </a:schemeClr>
              </a:solidFill>
            </a:rPr>
            <a:t>Set Standards </a:t>
          </a:r>
          <a:r>
            <a:rPr lang="en-US" sz="1900" b="0" dirty="0">
              <a:solidFill>
                <a:schemeClr val="accent1">
                  <a:lumMod val="50000"/>
                </a:schemeClr>
              </a:solidFill>
            </a:rPr>
            <a:t>for </a:t>
          </a:r>
          <a:r>
            <a:rPr lang="en-US" sz="1900" dirty="0">
              <a:solidFill>
                <a:schemeClr val="accent1">
                  <a:lumMod val="50000"/>
                </a:schemeClr>
              </a:solidFill>
            </a:rPr>
            <a:t>language education</a:t>
          </a:r>
          <a:endParaRPr lang="tr-TR" sz="1900" dirty="0">
            <a:solidFill>
              <a:schemeClr val="accent1">
                <a:lumMod val="50000"/>
              </a:schemeClr>
            </a:solidFill>
          </a:endParaRPr>
        </a:p>
      </dgm:t>
    </dgm:pt>
    <dgm:pt modelId="{2CCADABD-266E-493A-B4FC-3D9F62BD4947}" type="parTrans" cxnId="{2428F7A8-C4C8-4819-B7D5-8DA116E14D09}">
      <dgm:prSet/>
      <dgm:spPr/>
      <dgm:t>
        <a:bodyPr/>
        <a:lstStyle/>
        <a:p>
          <a:endParaRPr lang="en-US" sz="1900">
            <a:solidFill>
              <a:schemeClr val="accent1">
                <a:lumMod val="50000"/>
              </a:schemeClr>
            </a:solidFill>
          </a:endParaRPr>
        </a:p>
      </dgm:t>
    </dgm:pt>
    <dgm:pt modelId="{4B8CC68F-7209-444D-9CB4-616F0B218C63}" type="sibTrans" cxnId="{2428F7A8-C4C8-4819-B7D5-8DA116E14D09}">
      <dgm:prSet/>
      <dgm:spPr/>
      <dgm:t>
        <a:bodyPr/>
        <a:lstStyle/>
        <a:p>
          <a:endParaRPr lang="en-US" sz="1900">
            <a:solidFill>
              <a:schemeClr val="accent1">
                <a:lumMod val="50000"/>
              </a:schemeClr>
            </a:solidFill>
          </a:endParaRPr>
        </a:p>
      </dgm:t>
    </dgm:pt>
    <dgm:pt modelId="{4453A7EA-7765-4E27-8365-268F3653FAA7}">
      <dgm:prSet custT="1"/>
      <dgm:spPr/>
      <dgm:t>
        <a:bodyPr/>
        <a:lstStyle/>
        <a:p>
          <a:pPr rtl="0"/>
          <a:r>
            <a:rPr lang="en-US" sz="1900" dirty="0">
              <a:solidFill>
                <a:schemeClr val="accent1">
                  <a:lumMod val="50000"/>
                </a:schemeClr>
              </a:solidFill>
            </a:rPr>
            <a:t>Conduct </a:t>
          </a:r>
          <a:r>
            <a:rPr lang="en-US" sz="1900" b="1" dirty="0">
              <a:solidFill>
                <a:schemeClr val="accent1">
                  <a:lumMod val="50000"/>
                </a:schemeClr>
              </a:solidFill>
            </a:rPr>
            <a:t>evaluation and accreditation activities </a:t>
          </a:r>
          <a:r>
            <a:rPr lang="en-US" sz="1900" dirty="0">
              <a:solidFill>
                <a:schemeClr val="accent1">
                  <a:lumMod val="50000"/>
                </a:schemeClr>
              </a:solidFill>
            </a:rPr>
            <a:t>of language </a:t>
          </a:r>
          <a:r>
            <a:rPr lang="tr-TR" sz="1900" dirty="0">
              <a:solidFill>
                <a:schemeClr val="accent1">
                  <a:lumMod val="50000"/>
                </a:schemeClr>
              </a:solidFill>
            </a:rPr>
            <a:t>program</a:t>
          </a:r>
          <a:r>
            <a:rPr lang="en-US" sz="1900" dirty="0">
              <a:solidFill>
                <a:schemeClr val="accent1">
                  <a:lumMod val="50000"/>
                </a:schemeClr>
              </a:solidFill>
            </a:rPr>
            <a:t>s</a:t>
          </a:r>
          <a:endParaRPr lang="tr-TR" sz="1900" dirty="0">
            <a:solidFill>
              <a:schemeClr val="accent1">
                <a:lumMod val="50000"/>
              </a:schemeClr>
            </a:solidFill>
          </a:endParaRPr>
        </a:p>
      </dgm:t>
    </dgm:pt>
    <dgm:pt modelId="{1A374629-45A6-4EE7-BF79-6E733426C513}" type="parTrans" cxnId="{E1B941FF-EA36-4F17-ACBA-59CA355CC646}">
      <dgm:prSet/>
      <dgm:spPr/>
      <dgm:t>
        <a:bodyPr/>
        <a:lstStyle/>
        <a:p>
          <a:endParaRPr lang="en-US" sz="1900">
            <a:solidFill>
              <a:schemeClr val="accent1">
                <a:lumMod val="50000"/>
              </a:schemeClr>
            </a:solidFill>
          </a:endParaRPr>
        </a:p>
      </dgm:t>
    </dgm:pt>
    <dgm:pt modelId="{528FE5B5-933A-43AF-9611-64D9FFD10182}" type="sibTrans" cxnId="{E1B941FF-EA36-4F17-ACBA-59CA355CC646}">
      <dgm:prSet/>
      <dgm:spPr/>
      <dgm:t>
        <a:bodyPr/>
        <a:lstStyle/>
        <a:p>
          <a:endParaRPr lang="en-US" sz="1900">
            <a:solidFill>
              <a:schemeClr val="accent1">
                <a:lumMod val="50000"/>
              </a:schemeClr>
            </a:solidFill>
          </a:endParaRPr>
        </a:p>
      </dgm:t>
    </dgm:pt>
    <dgm:pt modelId="{C2D25EEC-F713-4D18-8A05-23CE789571F9}">
      <dgm:prSet custT="1"/>
      <dgm:spPr/>
      <dgm:t>
        <a:bodyPr/>
        <a:lstStyle/>
        <a:p>
          <a:pPr rtl="0"/>
          <a:r>
            <a:rPr lang="en-US" sz="1900" dirty="0">
              <a:solidFill>
                <a:schemeClr val="accent1">
                  <a:lumMod val="50000"/>
                </a:schemeClr>
              </a:solidFill>
            </a:rPr>
            <a:t>Increase the </a:t>
          </a:r>
          <a:r>
            <a:rPr lang="en-US" sz="1900" b="1" dirty="0">
              <a:solidFill>
                <a:schemeClr val="accent1">
                  <a:lumMod val="50000"/>
                </a:schemeClr>
              </a:solidFill>
            </a:rPr>
            <a:t>number of DEDAK reviewers</a:t>
          </a:r>
          <a:r>
            <a:rPr lang="en-US" sz="1900" dirty="0">
              <a:solidFill>
                <a:schemeClr val="accent1">
                  <a:lumMod val="50000"/>
                </a:schemeClr>
              </a:solidFill>
            </a:rPr>
            <a:t> and experts in the field of quality in education</a:t>
          </a:r>
          <a:endParaRPr lang="tr-TR" sz="1900" dirty="0">
            <a:solidFill>
              <a:schemeClr val="accent1">
                <a:lumMod val="50000"/>
              </a:schemeClr>
            </a:solidFill>
          </a:endParaRPr>
        </a:p>
      </dgm:t>
    </dgm:pt>
    <dgm:pt modelId="{B336F12E-8AEC-4DC7-9F02-71A20598F357}" type="parTrans" cxnId="{781FE084-5716-4F48-AB9C-FA9335D5068D}">
      <dgm:prSet/>
      <dgm:spPr/>
      <dgm:t>
        <a:bodyPr/>
        <a:lstStyle/>
        <a:p>
          <a:endParaRPr lang="en-US" sz="1900">
            <a:solidFill>
              <a:schemeClr val="accent1">
                <a:lumMod val="50000"/>
              </a:schemeClr>
            </a:solidFill>
          </a:endParaRPr>
        </a:p>
      </dgm:t>
    </dgm:pt>
    <dgm:pt modelId="{33E39CC0-8B8C-4BFA-AAA6-586094E74851}" type="sibTrans" cxnId="{781FE084-5716-4F48-AB9C-FA9335D5068D}">
      <dgm:prSet/>
      <dgm:spPr/>
      <dgm:t>
        <a:bodyPr/>
        <a:lstStyle/>
        <a:p>
          <a:endParaRPr lang="en-US" sz="1900">
            <a:solidFill>
              <a:schemeClr val="accent1">
                <a:lumMod val="50000"/>
              </a:schemeClr>
            </a:solidFill>
          </a:endParaRPr>
        </a:p>
      </dgm:t>
    </dgm:pt>
    <dgm:pt modelId="{C9357CF5-84B1-4A7D-BA0A-25236112639F}">
      <dgm:prSet custT="1"/>
      <dgm:spPr/>
      <dgm:t>
        <a:bodyPr/>
        <a:lstStyle/>
        <a:p>
          <a:pPr rtl="0"/>
          <a:r>
            <a:rPr lang="en-US" sz="1900" dirty="0">
              <a:solidFill>
                <a:schemeClr val="accent1">
                  <a:lumMod val="50000"/>
                </a:schemeClr>
              </a:solidFill>
            </a:rPr>
            <a:t>Provide </a:t>
          </a:r>
          <a:r>
            <a:rPr lang="en-US" sz="1900" b="1" dirty="0">
              <a:solidFill>
                <a:schemeClr val="accent1">
                  <a:lumMod val="50000"/>
                </a:schemeClr>
              </a:solidFill>
            </a:rPr>
            <a:t>trainings</a:t>
          </a:r>
          <a:r>
            <a:rPr lang="en-US" sz="1900" dirty="0">
              <a:solidFill>
                <a:schemeClr val="accent1">
                  <a:lumMod val="50000"/>
                </a:schemeClr>
              </a:solidFill>
            </a:rPr>
            <a:t> that detail how the standards can be achieved</a:t>
          </a:r>
          <a:endParaRPr lang="tr-TR" sz="1900" dirty="0">
            <a:solidFill>
              <a:schemeClr val="accent1">
                <a:lumMod val="50000"/>
              </a:schemeClr>
            </a:solidFill>
          </a:endParaRPr>
        </a:p>
      </dgm:t>
    </dgm:pt>
    <dgm:pt modelId="{21C7AE95-E056-4AD4-B51D-58B919BE6FCD}" type="parTrans" cxnId="{D9D597ED-E090-4719-A256-54C274A77B61}">
      <dgm:prSet/>
      <dgm:spPr/>
      <dgm:t>
        <a:bodyPr/>
        <a:lstStyle/>
        <a:p>
          <a:endParaRPr lang="en-US" sz="1900">
            <a:solidFill>
              <a:schemeClr val="accent1">
                <a:lumMod val="50000"/>
              </a:schemeClr>
            </a:solidFill>
          </a:endParaRPr>
        </a:p>
      </dgm:t>
    </dgm:pt>
    <dgm:pt modelId="{D339EEC3-F378-4423-9BDE-6CFB0BE294D3}" type="sibTrans" cxnId="{D9D597ED-E090-4719-A256-54C274A77B61}">
      <dgm:prSet/>
      <dgm:spPr/>
      <dgm:t>
        <a:bodyPr/>
        <a:lstStyle/>
        <a:p>
          <a:endParaRPr lang="en-US" sz="1900">
            <a:solidFill>
              <a:schemeClr val="accent1">
                <a:lumMod val="50000"/>
              </a:schemeClr>
            </a:solidFill>
          </a:endParaRPr>
        </a:p>
      </dgm:t>
    </dgm:pt>
    <dgm:pt modelId="{8981A5B2-14A2-4C76-AD6A-B2A2A30EC077}" type="pres">
      <dgm:prSet presAssocID="{70ADFC18-C1A4-4666-95E3-F6DCAA53142F}" presName="Name0" presStyleCnt="0">
        <dgm:presLayoutVars>
          <dgm:chMax val="7"/>
          <dgm:chPref val="7"/>
          <dgm:dir/>
        </dgm:presLayoutVars>
      </dgm:prSet>
      <dgm:spPr/>
    </dgm:pt>
    <dgm:pt modelId="{054B6DA4-F238-41D4-AC32-C1956A949130}" type="pres">
      <dgm:prSet presAssocID="{70ADFC18-C1A4-4666-95E3-F6DCAA53142F}" presName="Name1" presStyleCnt="0"/>
      <dgm:spPr/>
    </dgm:pt>
    <dgm:pt modelId="{0A04ED39-79ED-43FC-A477-6090B08C007B}" type="pres">
      <dgm:prSet presAssocID="{70ADFC18-C1A4-4666-95E3-F6DCAA53142F}" presName="cycle" presStyleCnt="0"/>
      <dgm:spPr/>
    </dgm:pt>
    <dgm:pt modelId="{2F433322-9AEF-46C2-87DB-0BCAB8C16F41}" type="pres">
      <dgm:prSet presAssocID="{70ADFC18-C1A4-4666-95E3-F6DCAA53142F}" presName="srcNode" presStyleLbl="node1" presStyleIdx="0" presStyleCnt="4"/>
      <dgm:spPr/>
    </dgm:pt>
    <dgm:pt modelId="{2C92FC02-14B2-444A-91C6-8C658E05BF1C}" type="pres">
      <dgm:prSet presAssocID="{70ADFC18-C1A4-4666-95E3-F6DCAA53142F}" presName="conn" presStyleLbl="parChTrans1D2" presStyleIdx="0" presStyleCnt="1"/>
      <dgm:spPr/>
    </dgm:pt>
    <dgm:pt modelId="{ED9B807A-C660-4823-9598-38A3FEDCE525}" type="pres">
      <dgm:prSet presAssocID="{70ADFC18-C1A4-4666-95E3-F6DCAA53142F}" presName="extraNode" presStyleLbl="node1" presStyleIdx="0" presStyleCnt="4"/>
      <dgm:spPr/>
    </dgm:pt>
    <dgm:pt modelId="{10C48D2E-0EF5-4455-947E-1F6C933E3930}" type="pres">
      <dgm:prSet presAssocID="{70ADFC18-C1A4-4666-95E3-F6DCAA53142F}" presName="dstNode" presStyleLbl="node1" presStyleIdx="0" presStyleCnt="4"/>
      <dgm:spPr/>
    </dgm:pt>
    <dgm:pt modelId="{4281C29A-A0FE-4B9F-A251-695CF446C85D}" type="pres">
      <dgm:prSet presAssocID="{D192DBAA-976C-48D0-8133-AC80371E22FF}" presName="text_1" presStyleLbl="node1" presStyleIdx="0" presStyleCnt="4" custLinFactNeighborX="-391" custLinFactNeighborY="1360">
        <dgm:presLayoutVars>
          <dgm:bulletEnabled val="1"/>
        </dgm:presLayoutVars>
      </dgm:prSet>
      <dgm:spPr/>
    </dgm:pt>
    <dgm:pt modelId="{0A4D896B-E133-498D-A38D-75E5F51C3F29}" type="pres">
      <dgm:prSet presAssocID="{D192DBAA-976C-48D0-8133-AC80371E22FF}" presName="accent_1" presStyleCnt="0"/>
      <dgm:spPr/>
    </dgm:pt>
    <dgm:pt modelId="{77AC09DF-7E29-48A8-9E64-62F2B1AC922B}" type="pres">
      <dgm:prSet presAssocID="{D192DBAA-976C-48D0-8133-AC80371E22FF}" presName="accentRepeatNode" presStyleLbl="solidFgAcc1" presStyleIdx="0" presStyleCnt="4"/>
      <dgm:spPr/>
    </dgm:pt>
    <dgm:pt modelId="{90434585-01B4-44CA-9E95-FA342CEA4CFA}" type="pres">
      <dgm:prSet presAssocID="{4453A7EA-7765-4E27-8365-268F3653FAA7}" presName="text_2" presStyleLbl="node1" presStyleIdx="1" presStyleCnt="4">
        <dgm:presLayoutVars>
          <dgm:bulletEnabled val="1"/>
        </dgm:presLayoutVars>
      </dgm:prSet>
      <dgm:spPr/>
    </dgm:pt>
    <dgm:pt modelId="{29688403-5D5C-4533-93F1-4D54D11AE0CA}" type="pres">
      <dgm:prSet presAssocID="{4453A7EA-7765-4E27-8365-268F3653FAA7}" presName="accent_2" presStyleCnt="0"/>
      <dgm:spPr/>
    </dgm:pt>
    <dgm:pt modelId="{011B216B-B699-4C83-9919-659581ABAC6E}" type="pres">
      <dgm:prSet presAssocID="{4453A7EA-7765-4E27-8365-268F3653FAA7}" presName="accentRepeatNode" presStyleLbl="solidFgAcc1" presStyleIdx="1" presStyleCnt="4"/>
      <dgm:spPr/>
    </dgm:pt>
    <dgm:pt modelId="{A31CBAA8-72D2-42E3-9F54-ECB3C88B0C94}" type="pres">
      <dgm:prSet presAssocID="{C2D25EEC-F713-4D18-8A05-23CE789571F9}" presName="text_3" presStyleLbl="node1" presStyleIdx="2" presStyleCnt="4">
        <dgm:presLayoutVars>
          <dgm:bulletEnabled val="1"/>
        </dgm:presLayoutVars>
      </dgm:prSet>
      <dgm:spPr/>
    </dgm:pt>
    <dgm:pt modelId="{5221B00E-63D3-4AFD-B2D4-D40CE1F89CFD}" type="pres">
      <dgm:prSet presAssocID="{C2D25EEC-F713-4D18-8A05-23CE789571F9}" presName="accent_3" presStyleCnt="0"/>
      <dgm:spPr/>
    </dgm:pt>
    <dgm:pt modelId="{48190342-BBC0-4A38-981D-497BAAF9873B}" type="pres">
      <dgm:prSet presAssocID="{C2D25EEC-F713-4D18-8A05-23CE789571F9}" presName="accentRepeatNode" presStyleLbl="solidFgAcc1" presStyleIdx="2" presStyleCnt="4"/>
      <dgm:spPr/>
    </dgm:pt>
    <dgm:pt modelId="{C3ECCDC3-3C66-4828-95EA-5C840D919B28}" type="pres">
      <dgm:prSet presAssocID="{C9357CF5-84B1-4A7D-BA0A-25236112639F}" presName="text_4" presStyleLbl="node1" presStyleIdx="3" presStyleCnt="4">
        <dgm:presLayoutVars>
          <dgm:bulletEnabled val="1"/>
        </dgm:presLayoutVars>
      </dgm:prSet>
      <dgm:spPr/>
    </dgm:pt>
    <dgm:pt modelId="{71E951CC-6996-4662-9BF4-1D34887C9C22}" type="pres">
      <dgm:prSet presAssocID="{C9357CF5-84B1-4A7D-BA0A-25236112639F}" presName="accent_4" presStyleCnt="0"/>
      <dgm:spPr/>
    </dgm:pt>
    <dgm:pt modelId="{02914F36-2669-4B16-BEB0-B0103BEFCD8E}" type="pres">
      <dgm:prSet presAssocID="{C9357CF5-84B1-4A7D-BA0A-25236112639F}" presName="accentRepeatNode" presStyleLbl="solidFgAcc1" presStyleIdx="3" presStyleCnt="4"/>
      <dgm:spPr/>
    </dgm:pt>
  </dgm:ptLst>
  <dgm:cxnLst>
    <dgm:cxn modelId="{8643D215-D8E4-4DA7-A47F-65EB42D6FFB1}" type="presOf" srcId="{70ADFC18-C1A4-4666-95E3-F6DCAA53142F}" destId="{8981A5B2-14A2-4C76-AD6A-B2A2A30EC077}" srcOrd="0" destOrd="0" presId="urn:microsoft.com/office/officeart/2008/layout/VerticalCurvedList"/>
    <dgm:cxn modelId="{3F01EB2F-FBC6-4BE1-B5DB-5F321CD7A5A4}" type="presOf" srcId="{4453A7EA-7765-4E27-8365-268F3653FAA7}" destId="{90434585-01B4-44CA-9E95-FA342CEA4CFA}" srcOrd="0" destOrd="0" presId="urn:microsoft.com/office/officeart/2008/layout/VerticalCurvedList"/>
    <dgm:cxn modelId="{60723E4C-1B27-44F4-B567-15CAE2FBFB30}" type="presOf" srcId="{C2D25EEC-F713-4D18-8A05-23CE789571F9}" destId="{A31CBAA8-72D2-42E3-9F54-ECB3C88B0C94}" srcOrd="0" destOrd="0" presId="urn:microsoft.com/office/officeart/2008/layout/VerticalCurvedList"/>
    <dgm:cxn modelId="{49851250-8E3C-4E72-B25A-D3E8106211A2}" type="presOf" srcId="{C9357CF5-84B1-4A7D-BA0A-25236112639F}" destId="{C3ECCDC3-3C66-4828-95EA-5C840D919B28}" srcOrd="0" destOrd="0" presId="urn:microsoft.com/office/officeart/2008/layout/VerticalCurvedList"/>
    <dgm:cxn modelId="{19BBCC51-50A9-4334-8035-9DEABAA18D12}" type="presOf" srcId="{D192DBAA-976C-48D0-8133-AC80371E22FF}" destId="{4281C29A-A0FE-4B9F-A251-695CF446C85D}" srcOrd="0" destOrd="0" presId="urn:microsoft.com/office/officeart/2008/layout/VerticalCurvedList"/>
    <dgm:cxn modelId="{781FE084-5716-4F48-AB9C-FA9335D5068D}" srcId="{70ADFC18-C1A4-4666-95E3-F6DCAA53142F}" destId="{C2D25EEC-F713-4D18-8A05-23CE789571F9}" srcOrd="2" destOrd="0" parTransId="{B336F12E-8AEC-4DC7-9F02-71A20598F357}" sibTransId="{33E39CC0-8B8C-4BFA-AAA6-586094E74851}"/>
    <dgm:cxn modelId="{C8A4678D-63B1-4128-84F7-B93223C890C4}" type="presOf" srcId="{4B8CC68F-7209-444D-9CB4-616F0B218C63}" destId="{2C92FC02-14B2-444A-91C6-8C658E05BF1C}" srcOrd="0" destOrd="0" presId="urn:microsoft.com/office/officeart/2008/layout/VerticalCurvedList"/>
    <dgm:cxn modelId="{2428F7A8-C4C8-4819-B7D5-8DA116E14D09}" srcId="{70ADFC18-C1A4-4666-95E3-F6DCAA53142F}" destId="{D192DBAA-976C-48D0-8133-AC80371E22FF}" srcOrd="0" destOrd="0" parTransId="{2CCADABD-266E-493A-B4FC-3D9F62BD4947}" sibTransId="{4B8CC68F-7209-444D-9CB4-616F0B218C63}"/>
    <dgm:cxn modelId="{D9D597ED-E090-4719-A256-54C274A77B61}" srcId="{70ADFC18-C1A4-4666-95E3-F6DCAA53142F}" destId="{C9357CF5-84B1-4A7D-BA0A-25236112639F}" srcOrd="3" destOrd="0" parTransId="{21C7AE95-E056-4AD4-B51D-58B919BE6FCD}" sibTransId="{D339EEC3-F378-4423-9BDE-6CFB0BE294D3}"/>
    <dgm:cxn modelId="{E1B941FF-EA36-4F17-ACBA-59CA355CC646}" srcId="{70ADFC18-C1A4-4666-95E3-F6DCAA53142F}" destId="{4453A7EA-7765-4E27-8365-268F3653FAA7}" srcOrd="1" destOrd="0" parTransId="{1A374629-45A6-4EE7-BF79-6E733426C513}" sibTransId="{528FE5B5-933A-43AF-9611-64D9FFD10182}"/>
    <dgm:cxn modelId="{64C6D722-3521-4F93-AB57-F4BC0459F1A4}" type="presParOf" srcId="{8981A5B2-14A2-4C76-AD6A-B2A2A30EC077}" destId="{054B6DA4-F238-41D4-AC32-C1956A949130}" srcOrd="0" destOrd="0" presId="urn:microsoft.com/office/officeart/2008/layout/VerticalCurvedList"/>
    <dgm:cxn modelId="{C6BC0892-54E0-4083-BC18-AC0F4E6C2A7F}" type="presParOf" srcId="{054B6DA4-F238-41D4-AC32-C1956A949130}" destId="{0A04ED39-79ED-43FC-A477-6090B08C007B}" srcOrd="0" destOrd="0" presId="urn:microsoft.com/office/officeart/2008/layout/VerticalCurvedList"/>
    <dgm:cxn modelId="{20E42885-EB71-4209-9A4D-6E7FB0ADF471}" type="presParOf" srcId="{0A04ED39-79ED-43FC-A477-6090B08C007B}" destId="{2F433322-9AEF-46C2-87DB-0BCAB8C16F41}" srcOrd="0" destOrd="0" presId="urn:microsoft.com/office/officeart/2008/layout/VerticalCurvedList"/>
    <dgm:cxn modelId="{7A6C7575-65FA-4291-A11C-6A17A7970BEF}" type="presParOf" srcId="{0A04ED39-79ED-43FC-A477-6090B08C007B}" destId="{2C92FC02-14B2-444A-91C6-8C658E05BF1C}" srcOrd="1" destOrd="0" presId="urn:microsoft.com/office/officeart/2008/layout/VerticalCurvedList"/>
    <dgm:cxn modelId="{B95C8681-5CEC-48BF-8A47-AC11EAD6C0C1}" type="presParOf" srcId="{0A04ED39-79ED-43FC-A477-6090B08C007B}" destId="{ED9B807A-C660-4823-9598-38A3FEDCE525}" srcOrd="2" destOrd="0" presId="urn:microsoft.com/office/officeart/2008/layout/VerticalCurvedList"/>
    <dgm:cxn modelId="{62F17E97-D583-42F4-BF34-D89221CD01E6}" type="presParOf" srcId="{0A04ED39-79ED-43FC-A477-6090B08C007B}" destId="{10C48D2E-0EF5-4455-947E-1F6C933E3930}" srcOrd="3" destOrd="0" presId="urn:microsoft.com/office/officeart/2008/layout/VerticalCurvedList"/>
    <dgm:cxn modelId="{30FF214D-C597-42BE-935B-203143BCF87E}" type="presParOf" srcId="{054B6DA4-F238-41D4-AC32-C1956A949130}" destId="{4281C29A-A0FE-4B9F-A251-695CF446C85D}" srcOrd="1" destOrd="0" presId="urn:microsoft.com/office/officeart/2008/layout/VerticalCurvedList"/>
    <dgm:cxn modelId="{FA1DCE7B-4279-440A-BB78-2148E35ADCD2}" type="presParOf" srcId="{054B6DA4-F238-41D4-AC32-C1956A949130}" destId="{0A4D896B-E133-498D-A38D-75E5F51C3F29}" srcOrd="2" destOrd="0" presId="urn:microsoft.com/office/officeart/2008/layout/VerticalCurvedList"/>
    <dgm:cxn modelId="{7555AE66-4D02-43A1-9CDF-601637B7BFED}" type="presParOf" srcId="{0A4D896B-E133-498D-A38D-75E5F51C3F29}" destId="{77AC09DF-7E29-48A8-9E64-62F2B1AC922B}" srcOrd="0" destOrd="0" presId="urn:microsoft.com/office/officeart/2008/layout/VerticalCurvedList"/>
    <dgm:cxn modelId="{FA9F2245-4EBD-4C43-92CD-D55927E83BE1}" type="presParOf" srcId="{054B6DA4-F238-41D4-AC32-C1956A949130}" destId="{90434585-01B4-44CA-9E95-FA342CEA4CFA}" srcOrd="3" destOrd="0" presId="urn:microsoft.com/office/officeart/2008/layout/VerticalCurvedList"/>
    <dgm:cxn modelId="{B620604A-603A-456A-9027-7D13042EA2DC}" type="presParOf" srcId="{054B6DA4-F238-41D4-AC32-C1956A949130}" destId="{29688403-5D5C-4533-93F1-4D54D11AE0CA}" srcOrd="4" destOrd="0" presId="urn:microsoft.com/office/officeart/2008/layout/VerticalCurvedList"/>
    <dgm:cxn modelId="{9E531A60-09E1-4DC9-B5FF-BCDFA35DEA1D}" type="presParOf" srcId="{29688403-5D5C-4533-93F1-4D54D11AE0CA}" destId="{011B216B-B699-4C83-9919-659581ABAC6E}" srcOrd="0" destOrd="0" presId="urn:microsoft.com/office/officeart/2008/layout/VerticalCurvedList"/>
    <dgm:cxn modelId="{85965A83-CCE9-4C6D-84A9-AC73C02E437D}" type="presParOf" srcId="{054B6DA4-F238-41D4-AC32-C1956A949130}" destId="{A31CBAA8-72D2-42E3-9F54-ECB3C88B0C94}" srcOrd="5" destOrd="0" presId="urn:microsoft.com/office/officeart/2008/layout/VerticalCurvedList"/>
    <dgm:cxn modelId="{BE0487F1-BD16-44B2-8E03-CDFEDB5CB1A8}" type="presParOf" srcId="{054B6DA4-F238-41D4-AC32-C1956A949130}" destId="{5221B00E-63D3-4AFD-B2D4-D40CE1F89CFD}" srcOrd="6" destOrd="0" presId="urn:microsoft.com/office/officeart/2008/layout/VerticalCurvedList"/>
    <dgm:cxn modelId="{81DE4C87-6031-4193-A942-133A8A638B1D}" type="presParOf" srcId="{5221B00E-63D3-4AFD-B2D4-D40CE1F89CFD}" destId="{48190342-BBC0-4A38-981D-497BAAF9873B}" srcOrd="0" destOrd="0" presId="urn:microsoft.com/office/officeart/2008/layout/VerticalCurvedList"/>
    <dgm:cxn modelId="{EAE7B83D-FC24-472A-AE76-F0DE8C1A0B88}" type="presParOf" srcId="{054B6DA4-F238-41D4-AC32-C1956A949130}" destId="{C3ECCDC3-3C66-4828-95EA-5C840D919B28}" srcOrd="7" destOrd="0" presId="urn:microsoft.com/office/officeart/2008/layout/VerticalCurvedList"/>
    <dgm:cxn modelId="{B1ECE712-A089-4DE2-B6E3-5E80CCF9FEC3}" type="presParOf" srcId="{054B6DA4-F238-41D4-AC32-C1956A949130}" destId="{71E951CC-6996-4662-9BF4-1D34887C9C22}" srcOrd="8" destOrd="0" presId="urn:microsoft.com/office/officeart/2008/layout/VerticalCurvedList"/>
    <dgm:cxn modelId="{958D6995-82A9-4EF9-89BE-0AC8D62F3859}" type="presParOf" srcId="{71E951CC-6996-4662-9BF4-1D34887C9C22}" destId="{02914F36-2669-4B16-BEB0-B0103BEFCD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80E35-5408-4F19-8FA0-A9713212B85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75EE513-E5FE-4ADA-871B-ED0619EF7324}">
      <dgm:prSet/>
      <dgm:spPr>
        <a:solidFill>
          <a:schemeClr val="accent2">
            <a:lumMod val="50000"/>
          </a:schemeClr>
        </a:solidFill>
      </dgm:spPr>
      <dgm:t>
        <a:bodyPr/>
        <a:lstStyle/>
        <a:p>
          <a:pPr rtl="0"/>
          <a:r>
            <a:rPr lang="en-US" dirty="0"/>
            <a:t>The ownership and support from the Foreign Language Schools</a:t>
          </a:r>
          <a:endParaRPr lang="tr-TR" dirty="0"/>
        </a:p>
      </dgm:t>
    </dgm:pt>
    <dgm:pt modelId="{498B7B1B-583A-4DFF-9905-C1B8A05E9164}" type="parTrans" cxnId="{B8760DCF-655E-4CB3-9E50-7FEED4C0E01F}">
      <dgm:prSet/>
      <dgm:spPr/>
      <dgm:t>
        <a:bodyPr/>
        <a:lstStyle/>
        <a:p>
          <a:endParaRPr lang="en-US"/>
        </a:p>
      </dgm:t>
    </dgm:pt>
    <dgm:pt modelId="{FEF25C6C-502A-425A-BBDA-4FA49CE0BB24}" type="sibTrans" cxnId="{B8760DCF-655E-4CB3-9E50-7FEED4C0E01F}">
      <dgm:prSet/>
      <dgm:spPr/>
      <dgm:t>
        <a:bodyPr/>
        <a:lstStyle/>
        <a:p>
          <a:endParaRPr lang="en-US"/>
        </a:p>
      </dgm:t>
    </dgm:pt>
    <dgm:pt modelId="{878E814C-F71F-4143-BF75-8A0F90B3AD37}">
      <dgm:prSet/>
      <dgm:spPr/>
      <dgm:t>
        <a:bodyPr/>
        <a:lstStyle/>
        <a:p>
          <a:pPr rtl="0"/>
          <a:r>
            <a:rPr lang="en-US" dirty="0"/>
            <a:t>Knowledgeable members in the fields of quality and accreditation</a:t>
          </a:r>
          <a:endParaRPr lang="tr-TR" dirty="0"/>
        </a:p>
      </dgm:t>
    </dgm:pt>
    <dgm:pt modelId="{9ABB12F9-0935-4529-A9C2-704D71F2618C}" type="parTrans" cxnId="{37169CEF-2243-4B0C-AD49-095587427F56}">
      <dgm:prSet/>
      <dgm:spPr/>
      <dgm:t>
        <a:bodyPr/>
        <a:lstStyle/>
        <a:p>
          <a:endParaRPr lang="en-US"/>
        </a:p>
      </dgm:t>
    </dgm:pt>
    <dgm:pt modelId="{FC21FDB7-30E0-4483-8E08-D3FE5E6A8F50}" type="sibTrans" cxnId="{37169CEF-2243-4B0C-AD49-095587427F56}">
      <dgm:prSet/>
      <dgm:spPr/>
      <dgm:t>
        <a:bodyPr/>
        <a:lstStyle/>
        <a:p>
          <a:endParaRPr lang="en-US"/>
        </a:p>
      </dgm:t>
    </dgm:pt>
    <dgm:pt modelId="{82F2F45B-B833-4DC7-974D-9C24A7ED5306}">
      <dgm:prSet/>
      <dgm:spPr/>
      <dgm:t>
        <a:bodyPr/>
        <a:lstStyle/>
        <a:p>
          <a:pPr rtl="0"/>
          <a:r>
            <a:rPr lang="en-US" dirty="0"/>
            <a:t>A dedicated team of  expert volunteers</a:t>
          </a:r>
          <a:endParaRPr lang="tr-TR" dirty="0"/>
        </a:p>
      </dgm:t>
    </dgm:pt>
    <dgm:pt modelId="{0B67B4D8-449D-491B-A5B4-8B5EFB4CCF83}" type="parTrans" cxnId="{77CC6694-78E6-40D0-952A-C9D1F287E94D}">
      <dgm:prSet/>
      <dgm:spPr/>
      <dgm:t>
        <a:bodyPr/>
        <a:lstStyle/>
        <a:p>
          <a:endParaRPr lang="en-US"/>
        </a:p>
      </dgm:t>
    </dgm:pt>
    <dgm:pt modelId="{871AAEA1-E569-4168-8133-15139F5848E9}" type="sibTrans" cxnId="{77CC6694-78E6-40D0-952A-C9D1F287E94D}">
      <dgm:prSet/>
      <dgm:spPr/>
      <dgm:t>
        <a:bodyPr/>
        <a:lstStyle/>
        <a:p>
          <a:endParaRPr lang="en-US"/>
        </a:p>
      </dgm:t>
    </dgm:pt>
    <dgm:pt modelId="{0A4767B3-F5D6-479E-B30A-30634EC88CAB}">
      <dgm:prSet/>
      <dgm:spPr/>
      <dgm:t>
        <a:bodyPr/>
        <a:lstStyle/>
        <a:p>
          <a:pPr rtl="0"/>
          <a:r>
            <a:rPr lang="en-US" dirty="0"/>
            <a:t>The support and grants from international accreditation bodies, institutions</a:t>
          </a:r>
          <a:endParaRPr lang="tr-TR" dirty="0"/>
        </a:p>
      </dgm:t>
    </dgm:pt>
    <dgm:pt modelId="{530EBADD-1344-4946-9D31-6C325827B316}" type="parTrans" cxnId="{EC628EEF-1201-4BE0-B9FE-C0F3568879F8}">
      <dgm:prSet/>
      <dgm:spPr/>
      <dgm:t>
        <a:bodyPr/>
        <a:lstStyle/>
        <a:p>
          <a:endParaRPr lang="en-US"/>
        </a:p>
      </dgm:t>
    </dgm:pt>
    <dgm:pt modelId="{E8FC0826-31FD-4C09-99AA-0CD82EB08AF5}" type="sibTrans" cxnId="{EC628EEF-1201-4BE0-B9FE-C0F3568879F8}">
      <dgm:prSet/>
      <dgm:spPr/>
      <dgm:t>
        <a:bodyPr/>
        <a:lstStyle/>
        <a:p>
          <a:endParaRPr lang="en-US"/>
        </a:p>
      </dgm:t>
    </dgm:pt>
    <dgm:pt modelId="{E765FEFB-184F-4B03-8C71-94B6A4DAA9AE}">
      <dgm:prSet custT="1"/>
      <dgm:spPr/>
      <dgm:t>
        <a:bodyPr/>
        <a:lstStyle/>
        <a:p>
          <a:pPr algn="ctr" rtl="0">
            <a:lnSpc>
              <a:spcPct val="100000"/>
            </a:lnSpc>
            <a:spcBef>
              <a:spcPts val="600"/>
            </a:spcBef>
            <a:spcAft>
              <a:spcPts val="600"/>
            </a:spcAft>
          </a:pPr>
          <a:r>
            <a:rPr lang="en-US" sz="2000" b="1" dirty="0"/>
            <a:t>Expert members in the fields of accreditation and quality assurance and the support of accreditation boards</a:t>
          </a:r>
        </a:p>
      </dgm:t>
    </dgm:pt>
    <dgm:pt modelId="{C5EC987B-399A-40A7-A081-43AB6BB03B15}" type="parTrans" cxnId="{94850E1F-EA65-4C95-A846-69930E721A35}">
      <dgm:prSet/>
      <dgm:spPr/>
      <dgm:t>
        <a:bodyPr/>
        <a:lstStyle/>
        <a:p>
          <a:endParaRPr lang="en-US"/>
        </a:p>
      </dgm:t>
    </dgm:pt>
    <dgm:pt modelId="{8231DC81-ABDE-4566-AC6D-E26321A365B3}" type="sibTrans" cxnId="{94850E1F-EA65-4C95-A846-69930E721A35}">
      <dgm:prSet/>
      <dgm:spPr/>
      <dgm:t>
        <a:bodyPr/>
        <a:lstStyle/>
        <a:p>
          <a:endParaRPr lang="en-US"/>
        </a:p>
      </dgm:t>
    </dgm:pt>
    <dgm:pt modelId="{49994C14-C4B8-41DE-9FEA-959B051319EA}">
      <dgm:prSet custT="1"/>
      <dgm:spPr/>
      <dgm:t>
        <a:bodyPr/>
        <a:lstStyle/>
        <a:p>
          <a:pPr algn="l" rtl="0">
            <a:lnSpc>
              <a:spcPct val="100000"/>
            </a:lnSpc>
            <a:spcBef>
              <a:spcPts val="600"/>
            </a:spcBef>
            <a:spcAft>
              <a:spcPts val="600"/>
            </a:spcAft>
          </a:pPr>
          <a:r>
            <a:rPr lang="en-US" sz="1600" b="0" dirty="0"/>
            <a:t>CEA former chair (Engin Ayvaz), </a:t>
          </a:r>
          <a:endParaRPr lang="tr-TR" sz="1600" b="0" dirty="0"/>
        </a:p>
      </dgm:t>
    </dgm:pt>
    <dgm:pt modelId="{9862E273-8A88-4246-AA54-C76E8650D6FA}" type="parTrans" cxnId="{19FF2A1E-F406-49BC-A822-BDCF557ACFC8}">
      <dgm:prSet/>
      <dgm:spPr/>
      <dgm:t>
        <a:bodyPr/>
        <a:lstStyle/>
        <a:p>
          <a:endParaRPr lang="en-US"/>
        </a:p>
      </dgm:t>
    </dgm:pt>
    <dgm:pt modelId="{9547E68F-1BF4-4256-8649-BBCC0A1C58DC}" type="sibTrans" cxnId="{19FF2A1E-F406-49BC-A822-BDCF557ACFC8}">
      <dgm:prSet/>
      <dgm:spPr/>
      <dgm:t>
        <a:bodyPr/>
        <a:lstStyle/>
        <a:p>
          <a:endParaRPr lang="en-US"/>
        </a:p>
      </dgm:t>
    </dgm:pt>
    <dgm:pt modelId="{D8CD457C-9185-425B-ABA9-5BCBBAF93E76}">
      <dgm:prSet custT="1"/>
      <dgm:spPr/>
      <dgm:t>
        <a:bodyPr/>
        <a:lstStyle/>
        <a:p>
          <a:pPr algn="l" rtl="0">
            <a:lnSpc>
              <a:spcPct val="100000"/>
            </a:lnSpc>
            <a:spcBef>
              <a:spcPts val="600"/>
            </a:spcBef>
            <a:spcAft>
              <a:spcPts val="600"/>
            </a:spcAft>
          </a:pPr>
          <a:r>
            <a:rPr lang="en-US" sz="1600" b="0" dirty="0"/>
            <a:t>CEA chair (Ian Collins), </a:t>
          </a:r>
          <a:endParaRPr lang="tr-TR" sz="1600" b="0" dirty="0"/>
        </a:p>
      </dgm:t>
    </dgm:pt>
    <dgm:pt modelId="{79F92370-34A6-4D10-B315-7DC844936C4A}" type="parTrans" cxnId="{85B501F1-F6ED-4D6A-98A3-26083F1469AF}">
      <dgm:prSet/>
      <dgm:spPr/>
      <dgm:t>
        <a:bodyPr/>
        <a:lstStyle/>
        <a:p>
          <a:endParaRPr lang="en-US"/>
        </a:p>
      </dgm:t>
    </dgm:pt>
    <dgm:pt modelId="{CCDD6FF4-72D4-4A41-A59B-610B6FAA4EB8}" type="sibTrans" cxnId="{85B501F1-F6ED-4D6A-98A3-26083F1469AF}">
      <dgm:prSet/>
      <dgm:spPr/>
      <dgm:t>
        <a:bodyPr/>
        <a:lstStyle/>
        <a:p>
          <a:endParaRPr lang="en-US"/>
        </a:p>
      </dgm:t>
    </dgm:pt>
    <dgm:pt modelId="{B92C8B75-E5A8-4DC9-B830-3B7E33564848}">
      <dgm:prSet custT="1"/>
      <dgm:spPr/>
      <dgm:t>
        <a:bodyPr/>
        <a:lstStyle/>
        <a:p>
          <a:pPr algn="l" rtl="0">
            <a:lnSpc>
              <a:spcPct val="100000"/>
            </a:lnSpc>
            <a:spcBef>
              <a:spcPts val="600"/>
            </a:spcBef>
            <a:spcAft>
              <a:spcPts val="600"/>
            </a:spcAft>
          </a:pPr>
          <a:r>
            <a:rPr lang="en-US" sz="1600" b="0" dirty="0"/>
            <a:t>EAQUALS Board of Trustees member (Nergis Uyan), </a:t>
          </a:r>
          <a:endParaRPr lang="tr-TR" sz="1600" b="0" dirty="0"/>
        </a:p>
      </dgm:t>
    </dgm:pt>
    <dgm:pt modelId="{F001D8A7-E323-40E2-A018-6926ED77B022}" type="parTrans" cxnId="{E9DB0453-A807-40E5-A5D0-E7AD5C57E68A}">
      <dgm:prSet/>
      <dgm:spPr/>
      <dgm:t>
        <a:bodyPr/>
        <a:lstStyle/>
        <a:p>
          <a:endParaRPr lang="en-US"/>
        </a:p>
      </dgm:t>
    </dgm:pt>
    <dgm:pt modelId="{EE351665-2DA4-4EE6-ABE4-A539759A4AEB}" type="sibTrans" cxnId="{E9DB0453-A807-40E5-A5D0-E7AD5C57E68A}">
      <dgm:prSet/>
      <dgm:spPr/>
      <dgm:t>
        <a:bodyPr/>
        <a:lstStyle/>
        <a:p>
          <a:endParaRPr lang="en-US"/>
        </a:p>
      </dgm:t>
    </dgm:pt>
    <dgm:pt modelId="{83A1296A-57F4-4BCB-B45F-37636774C5D1}">
      <dgm:prSet custT="1"/>
      <dgm:spPr/>
      <dgm:t>
        <a:bodyPr/>
        <a:lstStyle/>
        <a:p>
          <a:pPr algn="l" rtl="0">
            <a:lnSpc>
              <a:spcPct val="100000"/>
            </a:lnSpc>
            <a:spcBef>
              <a:spcPts val="600"/>
            </a:spcBef>
            <a:spcAft>
              <a:spcPts val="600"/>
            </a:spcAft>
          </a:pPr>
          <a:r>
            <a:rPr lang="en-US" sz="1600" b="0" dirty="0"/>
            <a:t>13 CEA, 2 EAQUALS reviewers,</a:t>
          </a:r>
          <a:endParaRPr lang="tr-TR" sz="1600" b="0" dirty="0"/>
        </a:p>
      </dgm:t>
    </dgm:pt>
    <dgm:pt modelId="{32AC682E-ED85-4191-B8F1-83AF08579CC6}" type="parTrans" cxnId="{9B051720-E20D-4B36-ADA4-062543F01860}">
      <dgm:prSet/>
      <dgm:spPr/>
      <dgm:t>
        <a:bodyPr/>
        <a:lstStyle/>
        <a:p>
          <a:endParaRPr lang="en-US"/>
        </a:p>
      </dgm:t>
    </dgm:pt>
    <dgm:pt modelId="{9FF499B3-D35B-42EA-BA82-0AE98B415209}" type="sibTrans" cxnId="{9B051720-E20D-4B36-ADA4-062543F01860}">
      <dgm:prSet/>
      <dgm:spPr/>
      <dgm:t>
        <a:bodyPr/>
        <a:lstStyle/>
        <a:p>
          <a:endParaRPr lang="en-US"/>
        </a:p>
      </dgm:t>
    </dgm:pt>
    <dgm:pt modelId="{CFB2BB28-95D6-40C9-9D18-89C93C923D3D}">
      <dgm:prSet custT="1"/>
      <dgm:spPr/>
      <dgm:t>
        <a:bodyPr/>
        <a:lstStyle/>
        <a:p>
          <a:pPr algn="l" rtl="0">
            <a:lnSpc>
              <a:spcPct val="100000"/>
            </a:lnSpc>
            <a:spcBef>
              <a:spcPts val="600"/>
            </a:spcBef>
            <a:spcAft>
              <a:spcPts val="600"/>
            </a:spcAft>
          </a:pPr>
          <a:r>
            <a:rPr lang="en-US" sz="1600" b="0" dirty="0"/>
            <a:t>WSCUC Accreditation Assessment Leadership Academy graduate and person responsible for Turkey’s sole institutional higher education accreditation (WSCUC) (Didem </a:t>
          </a:r>
          <a:r>
            <a:rPr lang="en-US" sz="1600" b="0" dirty="0" err="1"/>
            <a:t>Mutçalıoğlu</a:t>
          </a:r>
          <a:r>
            <a:rPr lang="en-US" sz="1600" b="0" dirty="0"/>
            <a:t>), </a:t>
          </a:r>
          <a:endParaRPr lang="tr-TR" sz="1600" b="0" dirty="0"/>
        </a:p>
      </dgm:t>
    </dgm:pt>
    <dgm:pt modelId="{CE4844AF-C806-4970-8B1C-9222FC0B2FDC}" type="parTrans" cxnId="{DD8F9087-AC01-42D8-8A79-010A700CA1A6}">
      <dgm:prSet/>
      <dgm:spPr/>
      <dgm:t>
        <a:bodyPr/>
        <a:lstStyle/>
        <a:p>
          <a:endParaRPr lang="en-US"/>
        </a:p>
      </dgm:t>
    </dgm:pt>
    <dgm:pt modelId="{5FC64B7C-78D2-41A2-AF63-FDBE1F1CBEFE}" type="sibTrans" cxnId="{DD8F9087-AC01-42D8-8A79-010A700CA1A6}">
      <dgm:prSet/>
      <dgm:spPr/>
      <dgm:t>
        <a:bodyPr/>
        <a:lstStyle/>
        <a:p>
          <a:endParaRPr lang="en-US"/>
        </a:p>
      </dgm:t>
    </dgm:pt>
    <dgm:pt modelId="{248DAEAD-5135-4C24-BE78-C876FCB0041B}">
      <dgm:prSet custT="1"/>
      <dgm:spPr/>
      <dgm:t>
        <a:bodyPr/>
        <a:lstStyle/>
        <a:p>
          <a:pPr algn="l" rtl="0">
            <a:lnSpc>
              <a:spcPct val="100000"/>
            </a:lnSpc>
            <a:spcBef>
              <a:spcPts val="600"/>
            </a:spcBef>
            <a:spcAft>
              <a:spcPts val="600"/>
            </a:spcAft>
          </a:pPr>
          <a:r>
            <a:rPr lang="en-US" sz="1600" b="0" dirty="0"/>
            <a:t>Representatives from institutions that have successfully gone through an accreditation process,</a:t>
          </a:r>
          <a:endParaRPr lang="tr-TR" sz="1600" b="0" dirty="0"/>
        </a:p>
      </dgm:t>
    </dgm:pt>
    <dgm:pt modelId="{D31996CB-B305-4F59-AC37-91FA8BE7C6F5}" type="parTrans" cxnId="{229F8939-78E0-4F26-A3EB-F3A29A940E06}">
      <dgm:prSet/>
      <dgm:spPr/>
      <dgm:t>
        <a:bodyPr/>
        <a:lstStyle/>
        <a:p>
          <a:endParaRPr lang="en-US"/>
        </a:p>
      </dgm:t>
    </dgm:pt>
    <dgm:pt modelId="{62679466-FD14-4FEF-87AD-994DE0FFB559}" type="sibTrans" cxnId="{229F8939-78E0-4F26-A3EB-F3A29A940E06}">
      <dgm:prSet/>
      <dgm:spPr/>
      <dgm:t>
        <a:bodyPr/>
        <a:lstStyle/>
        <a:p>
          <a:endParaRPr lang="en-US"/>
        </a:p>
      </dgm:t>
    </dgm:pt>
    <dgm:pt modelId="{8560693C-0D3D-42BF-8513-D1CAE4ED4CEE}">
      <dgm:prSet custT="1"/>
      <dgm:spPr/>
      <dgm:t>
        <a:bodyPr/>
        <a:lstStyle/>
        <a:p>
          <a:pPr algn="l" rtl="0">
            <a:lnSpc>
              <a:spcPct val="100000"/>
            </a:lnSpc>
            <a:spcBef>
              <a:spcPts val="600"/>
            </a:spcBef>
            <a:spcAft>
              <a:spcPts val="600"/>
            </a:spcAft>
          </a:pPr>
          <a:endParaRPr lang="tr-TR" sz="1600" b="0" dirty="0"/>
        </a:p>
      </dgm:t>
    </dgm:pt>
    <dgm:pt modelId="{E25F7CF1-85D7-4629-8115-61F502C4E07D}" type="parTrans" cxnId="{108EE727-1593-4DDE-83D8-29E2CA103CA7}">
      <dgm:prSet/>
      <dgm:spPr/>
      <dgm:t>
        <a:bodyPr/>
        <a:lstStyle/>
        <a:p>
          <a:endParaRPr lang="en-US"/>
        </a:p>
      </dgm:t>
    </dgm:pt>
    <dgm:pt modelId="{936AB2B6-3C6C-48FC-9147-6B2CEDBAC27B}" type="sibTrans" cxnId="{108EE727-1593-4DDE-83D8-29E2CA103CA7}">
      <dgm:prSet/>
      <dgm:spPr/>
      <dgm:t>
        <a:bodyPr/>
        <a:lstStyle/>
        <a:p>
          <a:endParaRPr lang="en-US"/>
        </a:p>
      </dgm:t>
    </dgm:pt>
    <dgm:pt modelId="{CBA6CE52-C705-4AB3-9247-3806658DB197}">
      <dgm:prSet custT="1"/>
      <dgm:spPr/>
      <dgm:t>
        <a:bodyPr/>
        <a:lstStyle/>
        <a:p>
          <a:pPr algn="l" rtl="0">
            <a:lnSpc>
              <a:spcPct val="100000"/>
            </a:lnSpc>
            <a:spcBef>
              <a:spcPts val="600"/>
            </a:spcBef>
            <a:spcAft>
              <a:spcPts val="600"/>
            </a:spcAft>
          </a:pPr>
          <a:r>
            <a:rPr lang="en-US" sz="1600" b="0" dirty="0"/>
            <a:t>Advice and guidance from the accrediting bodies of CEA and EAQUALS.</a:t>
          </a:r>
          <a:endParaRPr lang="tr-TR" sz="1600" b="0" dirty="0"/>
        </a:p>
      </dgm:t>
    </dgm:pt>
    <dgm:pt modelId="{3D78B990-06A7-410E-BC0C-FEAD53AD73A5}" type="parTrans" cxnId="{076726F6-3199-483E-98C8-091DC4067742}">
      <dgm:prSet/>
      <dgm:spPr/>
      <dgm:t>
        <a:bodyPr/>
        <a:lstStyle/>
        <a:p>
          <a:endParaRPr lang="en-US"/>
        </a:p>
      </dgm:t>
    </dgm:pt>
    <dgm:pt modelId="{F2CA3365-AA64-43F1-ACC7-24C68C267012}" type="sibTrans" cxnId="{076726F6-3199-483E-98C8-091DC4067742}">
      <dgm:prSet/>
      <dgm:spPr/>
      <dgm:t>
        <a:bodyPr/>
        <a:lstStyle/>
        <a:p>
          <a:endParaRPr lang="en-US"/>
        </a:p>
      </dgm:t>
    </dgm:pt>
    <dgm:pt modelId="{8CE10728-7C9F-4C8C-9FFC-B8DB17AE24EE}">
      <dgm:prSet custT="1"/>
      <dgm:spPr/>
      <dgm:t>
        <a:bodyPr/>
        <a:lstStyle/>
        <a:p>
          <a:pPr algn="l" rtl="0">
            <a:lnSpc>
              <a:spcPct val="100000"/>
            </a:lnSpc>
            <a:spcBef>
              <a:spcPts val="600"/>
            </a:spcBef>
            <a:spcAft>
              <a:spcPts val="600"/>
            </a:spcAft>
          </a:pPr>
          <a:r>
            <a:rPr lang="en-US" sz="1600" b="0" dirty="0"/>
            <a:t>Current CEA Commissioners (Ian Collins &amp; Didem </a:t>
          </a:r>
          <a:r>
            <a:rPr lang="en-US" sz="1600" b="0" dirty="0" err="1"/>
            <a:t>Mutçalıoğlu</a:t>
          </a:r>
          <a:r>
            <a:rPr lang="en-US" sz="1600" b="0" dirty="0"/>
            <a:t>)</a:t>
          </a:r>
          <a:endParaRPr lang="tr-TR" sz="1600" b="0" dirty="0"/>
        </a:p>
      </dgm:t>
    </dgm:pt>
    <dgm:pt modelId="{6AC60087-EC61-4396-B45E-8885D686A960}" type="parTrans" cxnId="{10FB1292-884F-4723-85EE-5FCA570534E0}">
      <dgm:prSet/>
      <dgm:spPr/>
      <dgm:t>
        <a:bodyPr/>
        <a:lstStyle/>
        <a:p>
          <a:endParaRPr lang="en-US"/>
        </a:p>
      </dgm:t>
    </dgm:pt>
    <dgm:pt modelId="{AE8118CC-D933-4D07-AF6C-9777D9F479A8}" type="sibTrans" cxnId="{10FB1292-884F-4723-85EE-5FCA570534E0}">
      <dgm:prSet/>
      <dgm:spPr/>
      <dgm:t>
        <a:bodyPr/>
        <a:lstStyle/>
        <a:p>
          <a:endParaRPr lang="en-US"/>
        </a:p>
      </dgm:t>
    </dgm:pt>
    <dgm:pt modelId="{3AF7F0EC-2006-4ABF-9218-D7CE02A91D71}" type="pres">
      <dgm:prSet presAssocID="{BA880E35-5408-4F19-8FA0-A9713212B853}" presName="diagram" presStyleCnt="0">
        <dgm:presLayoutVars>
          <dgm:dir/>
          <dgm:resizeHandles val="exact"/>
        </dgm:presLayoutVars>
      </dgm:prSet>
      <dgm:spPr/>
    </dgm:pt>
    <dgm:pt modelId="{CAA90E43-7067-47D0-946E-7FF6FEAC1CD5}" type="pres">
      <dgm:prSet presAssocID="{175EE513-E5FE-4ADA-871B-ED0619EF7324}" presName="node" presStyleLbl="node1" presStyleIdx="0" presStyleCnt="5" custScaleX="354656" custScaleY="324452" custLinFactX="100000" custLinFactY="-100000" custLinFactNeighborX="172660" custLinFactNeighborY="-142801">
        <dgm:presLayoutVars>
          <dgm:bulletEnabled val="1"/>
        </dgm:presLayoutVars>
      </dgm:prSet>
      <dgm:spPr/>
    </dgm:pt>
    <dgm:pt modelId="{D6C44BBD-3A31-4FEE-8212-124B5F7F633E}" type="pres">
      <dgm:prSet presAssocID="{FEF25C6C-502A-425A-BBDA-4FA49CE0BB24}" presName="sibTrans" presStyleCnt="0"/>
      <dgm:spPr/>
    </dgm:pt>
    <dgm:pt modelId="{BEC5C1A9-41AF-4FA8-BDDF-974B6AF3BA78}" type="pres">
      <dgm:prSet presAssocID="{878E814C-F71F-4143-BF75-8A0F90B3AD37}" presName="node" presStyleLbl="node1" presStyleIdx="1" presStyleCnt="5" custScaleX="343502" custScaleY="317171" custLinFactX="198816" custLinFactY="82267" custLinFactNeighborX="200000" custLinFactNeighborY="100000">
        <dgm:presLayoutVars>
          <dgm:bulletEnabled val="1"/>
        </dgm:presLayoutVars>
      </dgm:prSet>
      <dgm:spPr/>
    </dgm:pt>
    <dgm:pt modelId="{FC3E99C8-A4E8-4B99-BDC4-E28FCA5DCF13}" type="pres">
      <dgm:prSet presAssocID="{FC21FDB7-30E0-4483-8E08-D3FE5E6A8F50}" presName="sibTrans" presStyleCnt="0"/>
      <dgm:spPr/>
    </dgm:pt>
    <dgm:pt modelId="{3374B5C6-27AA-4E92-AE7B-BF67F0A8E66E}" type="pres">
      <dgm:prSet presAssocID="{82F2F45B-B833-4DC7-974D-9C24A7ED5306}" presName="node" presStyleLbl="node1" presStyleIdx="2" presStyleCnt="5" custScaleX="383830" custScaleY="341404" custLinFactX="-200000" custLinFactY="58119" custLinFactNeighborX="-257946" custLinFactNeighborY="100000">
        <dgm:presLayoutVars>
          <dgm:bulletEnabled val="1"/>
        </dgm:presLayoutVars>
      </dgm:prSet>
      <dgm:spPr/>
    </dgm:pt>
    <dgm:pt modelId="{71343CD8-74E0-4AFA-A532-4BA7EAC20BB3}" type="pres">
      <dgm:prSet presAssocID="{871AAEA1-E569-4168-8133-15139F5848E9}" presName="sibTrans" presStyleCnt="0"/>
      <dgm:spPr/>
    </dgm:pt>
    <dgm:pt modelId="{88C71497-7FE8-4AC1-85DA-3A849551ABFC}" type="pres">
      <dgm:prSet presAssocID="{0A4767B3-F5D6-479E-B30A-30634EC88CAB}" presName="node" presStyleLbl="node1" presStyleIdx="3" presStyleCnt="5" custScaleX="346354" custScaleY="326007" custLinFactX="-137298" custLinFactY="-100000" custLinFactNeighborX="-200000" custLinFactNeighborY="-127089">
        <dgm:presLayoutVars>
          <dgm:bulletEnabled val="1"/>
        </dgm:presLayoutVars>
      </dgm:prSet>
      <dgm:spPr/>
    </dgm:pt>
    <dgm:pt modelId="{C604F9B1-6EFA-4D73-804C-A355D0C0B4AA}" type="pres">
      <dgm:prSet presAssocID="{E8FC0826-31FD-4C09-99AA-0CD82EB08AF5}" presName="sibTrans" presStyleCnt="0"/>
      <dgm:spPr/>
    </dgm:pt>
    <dgm:pt modelId="{73FE2CB8-135C-4909-82E6-E1A43D94F83C}" type="pres">
      <dgm:prSet presAssocID="{E765FEFB-184F-4B03-8C71-94B6A4DAA9AE}" presName="node" presStyleLbl="node1" presStyleIdx="4" presStyleCnt="5" custScaleX="964695" custScaleY="1517866" custLinFactY="-13376" custLinFactNeighborX="-40227" custLinFactNeighborY="-100000">
        <dgm:presLayoutVars>
          <dgm:bulletEnabled val="1"/>
        </dgm:presLayoutVars>
      </dgm:prSet>
      <dgm:spPr/>
    </dgm:pt>
  </dgm:ptLst>
  <dgm:cxnLst>
    <dgm:cxn modelId="{977A3D0F-493B-4543-BBB6-D97ABDE9F67B}" type="presOf" srcId="{D8CD457C-9185-425B-ABA9-5BCBBAF93E76}" destId="{73FE2CB8-135C-4909-82E6-E1A43D94F83C}" srcOrd="0" destOrd="2" presId="urn:microsoft.com/office/officeart/2005/8/layout/default"/>
    <dgm:cxn modelId="{790D1E1A-BD93-4714-A6A5-8FA94FDBBCE9}" type="presOf" srcId="{878E814C-F71F-4143-BF75-8A0F90B3AD37}" destId="{BEC5C1A9-41AF-4FA8-BDDF-974B6AF3BA78}" srcOrd="0" destOrd="0" presId="urn:microsoft.com/office/officeart/2005/8/layout/default"/>
    <dgm:cxn modelId="{19FF2A1E-F406-49BC-A822-BDCF557ACFC8}" srcId="{E765FEFB-184F-4B03-8C71-94B6A4DAA9AE}" destId="{49994C14-C4B8-41DE-9FEA-959B051319EA}" srcOrd="0" destOrd="0" parTransId="{9862E273-8A88-4246-AA54-C76E8650D6FA}" sibTransId="{9547E68F-1BF4-4256-8649-BBCC0A1C58DC}"/>
    <dgm:cxn modelId="{94850E1F-EA65-4C95-A846-69930E721A35}" srcId="{BA880E35-5408-4F19-8FA0-A9713212B853}" destId="{E765FEFB-184F-4B03-8C71-94B6A4DAA9AE}" srcOrd="4" destOrd="0" parTransId="{C5EC987B-399A-40A7-A081-43AB6BB03B15}" sibTransId="{8231DC81-ABDE-4566-AC6D-E26321A365B3}"/>
    <dgm:cxn modelId="{9B051720-E20D-4B36-ADA4-062543F01860}" srcId="{E765FEFB-184F-4B03-8C71-94B6A4DAA9AE}" destId="{83A1296A-57F4-4BCB-B45F-37636774C5D1}" srcOrd="4" destOrd="0" parTransId="{32AC682E-ED85-4191-B8F1-83AF08579CC6}" sibTransId="{9FF499B3-D35B-42EA-BA82-0AE98B415209}"/>
    <dgm:cxn modelId="{108EE727-1593-4DDE-83D8-29E2CA103CA7}" srcId="{E765FEFB-184F-4B03-8C71-94B6A4DAA9AE}" destId="{8560693C-0D3D-42BF-8513-D1CAE4ED4CEE}" srcOrd="8" destOrd="0" parTransId="{E25F7CF1-85D7-4629-8115-61F502C4E07D}" sibTransId="{936AB2B6-3C6C-48FC-9147-6B2CEDBAC27B}"/>
    <dgm:cxn modelId="{D904D92A-4F59-450E-A7E8-3E39835E8678}" type="presOf" srcId="{82F2F45B-B833-4DC7-974D-9C24A7ED5306}" destId="{3374B5C6-27AA-4E92-AE7B-BF67F0A8E66E}" srcOrd="0" destOrd="0" presId="urn:microsoft.com/office/officeart/2005/8/layout/default"/>
    <dgm:cxn modelId="{229F8939-78E0-4F26-A3EB-F3A29A940E06}" srcId="{E765FEFB-184F-4B03-8C71-94B6A4DAA9AE}" destId="{248DAEAD-5135-4C24-BE78-C876FCB0041B}" srcOrd="6" destOrd="0" parTransId="{D31996CB-B305-4F59-AC37-91FA8BE7C6F5}" sibTransId="{62679466-FD14-4FEF-87AD-994DE0FFB559}"/>
    <dgm:cxn modelId="{00F23869-4DA8-4D34-9FFC-17E992DCCA62}" type="presOf" srcId="{E765FEFB-184F-4B03-8C71-94B6A4DAA9AE}" destId="{73FE2CB8-135C-4909-82E6-E1A43D94F83C}" srcOrd="0" destOrd="0" presId="urn:microsoft.com/office/officeart/2005/8/layout/default"/>
    <dgm:cxn modelId="{86531A6A-EE9B-49FC-B83A-063DF94B0507}" type="presOf" srcId="{248DAEAD-5135-4C24-BE78-C876FCB0041B}" destId="{73FE2CB8-135C-4909-82E6-E1A43D94F83C}" srcOrd="0" destOrd="7" presId="urn:microsoft.com/office/officeart/2005/8/layout/default"/>
    <dgm:cxn modelId="{E9DB0453-A807-40E5-A5D0-E7AD5C57E68A}" srcId="{E765FEFB-184F-4B03-8C71-94B6A4DAA9AE}" destId="{B92C8B75-E5A8-4DC9-B830-3B7E33564848}" srcOrd="3" destOrd="0" parTransId="{F001D8A7-E323-40E2-A018-6926ED77B022}" sibTransId="{EE351665-2DA4-4EE6-ABE4-A539759A4AEB}"/>
    <dgm:cxn modelId="{71BF9F55-D0F7-4FAE-B5A4-779573E9DC73}" type="presOf" srcId="{83A1296A-57F4-4BCB-B45F-37636774C5D1}" destId="{73FE2CB8-135C-4909-82E6-E1A43D94F83C}" srcOrd="0" destOrd="5" presId="urn:microsoft.com/office/officeart/2005/8/layout/default"/>
    <dgm:cxn modelId="{FF117C80-D38A-4316-B821-67A01EF82006}" type="presOf" srcId="{0A4767B3-F5D6-479E-B30A-30634EC88CAB}" destId="{88C71497-7FE8-4AC1-85DA-3A849551ABFC}" srcOrd="0" destOrd="0" presId="urn:microsoft.com/office/officeart/2005/8/layout/default"/>
    <dgm:cxn modelId="{DD8F9087-AC01-42D8-8A79-010A700CA1A6}" srcId="{E765FEFB-184F-4B03-8C71-94B6A4DAA9AE}" destId="{CFB2BB28-95D6-40C9-9D18-89C93C923D3D}" srcOrd="5" destOrd="0" parTransId="{CE4844AF-C806-4970-8B1C-9222FC0B2FDC}" sibTransId="{5FC64B7C-78D2-41A2-AF63-FDBE1F1CBEFE}"/>
    <dgm:cxn modelId="{10FB1292-884F-4723-85EE-5FCA570534E0}" srcId="{E765FEFB-184F-4B03-8C71-94B6A4DAA9AE}" destId="{8CE10728-7C9F-4C8C-9FFC-B8DB17AE24EE}" srcOrd="2" destOrd="0" parTransId="{6AC60087-EC61-4396-B45E-8885D686A960}" sibTransId="{AE8118CC-D933-4D07-AF6C-9777D9F479A8}"/>
    <dgm:cxn modelId="{77CC6694-78E6-40D0-952A-C9D1F287E94D}" srcId="{BA880E35-5408-4F19-8FA0-A9713212B853}" destId="{82F2F45B-B833-4DC7-974D-9C24A7ED5306}" srcOrd="2" destOrd="0" parTransId="{0B67B4D8-449D-491B-A5B4-8B5EFB4CCF83}" sibTransId="{871AAEA1-E569-4168-8133-15139F5848E9}"/>
    <dgm:cxn modelId="{6FA153A0-206A-4A21-9934-FDD9523A39EA}" type="presOf" srcId="{BA880E35-5408-4F19-8FA0-A9713212B853}" destId="{3AF7F0EC-2006-4ABF-9218-D7CE02A91D71}" srcOrd="0" destOrd="0" presId="urn:microsoft.com/office/officeart/2005/8/layout/default"/>
    <dgm:cxn modelId="{F6C157B7-33BB-41DC-9C4A-05D48478861A}" type="presOf" srcId="{8CE10728-7C9F-4C8C-9FFC-B8DB17AE24EE}" destId="{73FE2CB8-135C-4909-82E6-E1A43D94F83C}" srcOrd="0" destOrd="3" presId="urn:microsoft.com/office/officeart/2005/8/layout/default"/>
    <dgm:cxn modelId="{6B9DF7B7-A587-4C0B-B734-06749C89113A}" type="presOf" srcId="{175EE513-E5FE-4ADA-871B-ED0619EF7324}" destId="{CAA90E43-7067-47D0-946E-7FF6FEAC1CD5}" srcOrd="0" destOrd="0" presId="urn:microsoft.com/office/officeart/2005/8/layout/default"/>
    <dgm:cxn modelId="{BB010DBB-B12B-4F7A-9EDD-FFF3ED93BD3F}" type="presOf" srcId="{8560693C-0D3D-42BF-8513-D1CAE4ED4CEE}" destId="{73FE2CB8-135C-4909-82E6-E1A43D94F83C}" srcOrd="0" destOrd="9" presId="urn:microsoft.com/office/officeart/2005/8/layout/default"/>
    <dgm:cxn modelId="{C6E22AC7-1946-45AC-943A-A6327191CCC8}" type="presOf" srcId="{B92C8B75-E5A8-4DC9-B830-3B7E33564848}" destId="{73FE2CB8-135C-4909-82E6-E1A43D94F83C}" srcOrd="0" destOrd="4" presId="urn:microsoft.com/office/officeart/2005/8/layout/default"/>
    <dgm:cxn modelId="{B8760DCF-655E-4CB3-9E50-7FEED4C0E01F}" srcId="{BA880E35-5408-4F19-8FA0-A9713212B853}" destId="{175EE513-E5FE-4ADA-871B-ED0619EF7324}" srcOrd="0" destOrd="0" parTransId="{498B7B1B-583A-4DFF-9905-C1B8A05E9164}" sibTransId="{FEF25C6C-502A-425A-BBDA-4FA49CE0BB24}"/>
    <dgm:cxn modelId="{BEC7A7CF-C998-40E1-BCCF-7660A905DFD3}" type="presOf" srcId="{CBA6CE52-C705-4AB3-9247-3806658DB197}" destId="{73FE2CB8-135C-4909-82E6-E1A43D94F83C}" srcOrd="0" destOrd="8" presId="urn:microsoft.com/office/officeart/2005/8/layout/default"/>
    <dgm:cxn modelId="{56B285E4-0FED-4AC9-8D5F-4C372B54C6D7}" type="presOf" srcId="{CFB2BB28-95D6-40C9-9D18-89C93C923D3D}" destId="{73FE2CB8-135C-4909-82E6-E1A43D94F83C}" srcOrd="0" destOrd="6" presId="urn:microsoft.com/office/officeart/2005/8/layout/default"/>
    <dgm:cxn modelId="{EC628EEF-1201-4BE0-B9FE-C0F3568879F8}" srcId="{BA880E35-5408-4F19-8FA0-A9713212B853}" destId="{0A4767B3-F5D6-479E-B30A-30634EC88CAB}" srcOrd="3" destOrd="0" parTransId="{530EBADD-1344-4946-9D31-6C325827B316}" sibTransId="{E8FC0826-31FD-4C09-99AA-0CD82EB08AF5}"/>
    <dgm:cxn modelId="{37169CEF-2243-4B0C-AD49-095587427F56}" srcId="{BA880E35-5408-4F19-8FA0-A9713212B853}" destId="{878E814C-F71F-4143-BF75-8A0F90B3AD37}" srcOrd="1" destOrd="0" parTransId="{9ABB12F9-0935-4529-A9C2-704D71F2618C}" sibTransId="{FC21FDB7-30E0-4483-8E08-D3FE5E6A8F50}"/>
    <dgm:cxn modelId="{85B501F1-F6ED-4D6A-98A3-26083F1469AF}" srcId="{E765FEFB-184F-4B03-8C71-94B6A4DAA9AE}" destId="{D8CD457C-9185-425B-ABA9-5BCBBAF93E76}" srcOrd="1" destOrd="0" parTransId="{79F92370-34A6-4D10-B315-7DC844936C4A}" sibTransId="{CCDD6FF4-72D4-4A41-A59B-610B6FAA4EB8}"/>
    <dgm:cxn modelId="{076726F6-3199-483E-98C8-091DC4067742}" srcId="{E765FEFB-184F-4B03-8C71-94B6A4DAA9AE}" destId="{CBA6CE52-C705-4AB3-9247-3806658DB197}" srcOrd="7" destOrd="0" parTransId="{3D78B990-06A7-410E-BC0C-FEAD53AD73A5}" sibTransId="{F2CA3365-AA64-43F1-ACC7-24C68C267012}"/>
    <dgm:cxn modelId="{2F8681FA-B4C7-41CA-95E4-5BC01FC201DC}" type="presOf" srcId="{49994C14-C4B8-41DE-9FEA-959B051319EA}" destId="{73FE2CB8-135C-4909-82E6-E1A43D94F83C}" srcOrd="0" destOrd="1" presId="urn:microsoft.com/office/officeart/2005/8/layout/default"/>
    <dgm:cxn modelId="{8D4B31AA-497C-42C8-A102-0FEE7121A108}" type="presParOf" srcId="{3AF7F0EC-2006-4ABF-9218-D7CE02A91D71}" destId="{CAA90E43-7067-47D0-946E-7FF6FEAC1CD5}" srcOrd="0" destOrd="0" presId="urn:microsoft.com/office/officeart/2005/8/layout/default"/>
    <dgm:cxn modelId="{73EF26F3-1A3D-4E3A-B7E0-2760AD4B94EB}" type="presParOf" srcId="{3AF7F0EC-2006-4ABF-9218-D7CE02A91D71}" destId="{D6C44BBD-3A31-4FEE-8212-124B5F7F633E}" srcOrd="1" destOrd="0" presId="urn:microsoft.com/office/officeart/2005/8/layout/default"/>
    <dgm:cxn modelId="{20531715-62FA-42B0-8648-D1BE5D3B287F}" type="presParOf" srcId="{3AF7F0EC-2006-4ABF-9218-D7CE02A91D71}" destId="{BEC5C1A9-41AF-4FA8-BDDF-974B6AF3BA78}" srcOrd="2" destOrd="0" presId="urn:microsoft.com/office/officeart/2005/8/layout/default"/>
    <dgm:cxn modelId="{A0A0A81D-978A-4D02-9168-A78A24B329A2}" type="presParOf" srcId="{3AF7F0EC-2006-4ABF-9218-D7CE02A91D71}" destId="{FC3E99C8-A4E8-4B99-BDC4-E28FCA5DCF13}" srcOrd="3" destOrd="0" presId="urn:microsoft.com/office/officeart/2005/8/layout/default"/>
    <dgm:cxn modelId="{775358AB-E43A-4200-B652-E1AD66EC778F}" type="presParOf" srcId="{3AF7F0EC-2006-4ABF-9218-D7CE02A91D71}" destId="{3374B5C6-27AA-4E92-AE7B-BF67F0A8E66E}" srcOrd="4" destOrd="0" presId="urn:microsoft.com/office/officeart/2005/8/layout/default"/>
    <dgm:cxn modelId="{AF54B65A-0A8D-49E6-8DC2-2AF1B09FBEEE}" type="presParOf" srcId="{3AF7F0EC-2006-4ABF-9218-D7CE02A91D71}" destId="{71343CD8-74E0-4AFA-A532-4BA7EAC20BB3}" srcOrd="5" destOrd="0" presId="urn:microsoft.com/office/officeart/2005/8/layout/default"/>
    <dgm:cxn modelId="{7A8D32FF-E415-4DB3-A572-161075B389C6}" type="presParOf" srcId="{3AF7F0EC-2006-4ABF-9218-D7CE02A91D71}" destId="{88C71497-7FE8-4AC1-85DA-3A849551ABFC}" srcOrd="6" destOrd="0" presId="urn:microsoft.com/office/officeart/2005/8/layout/default"/>
    <dgm:cxn modelId="{02761157-3A5B-4D17-BA14-B597A5CA9D47}" type="presParOf" srcId="{3AF7F0EC-2006-4ABF-9218-D7CE02A91D71}" destId="{C604F9B1-6EFA-4D73-804C-A355D0C0B4AA}" srcOrd="7" destOrd="0" presId="urn:microsoft.com/office/officeart/2005/8/layout/default"/>
    <dgm:cxn modelId="{8947738A-14D6-41AE-9204-18DD58868E5E}" type="presParOf" srcId="{3AF7F0EC-2006-4ABF-9218-D7CE02A91D71}" destId="{73FE2CB8-135C-4909-82E6-E1A43D94F83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FF4F83-28B5-43FE-B340-6D3D7C3D11A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97B935D4-2E35-435F-8D65-5E3E096856A2}">
      <dgm:prSet/>
      <dgm:spPr>
        <a:solidFill>
          <a:srgbClr val="C00000"/>
        </a:solidFill>
      </dgm:spPr>
      <dgm:t>
        <a:bodyPr/>
        <a:lstStyle/>
        <a:p>
          <a:pPr rtl="0"/>
          <a:r>
            <a:rPr lang="en-US" dirty="0"/>
            <a:t> The exit level of the language program must be at the B1+ CEFR level at a minimum. This condition is also applicable for language programs that provide education to faculties/departments that provide instruction partially in English.</a:t>
          </a:r>
          <a:endParaRPr lang="tr-TR" dirty="0"/>
        </a:p>
      </dgm:t>
    </dgm:pt>
    <dgm:pt modelId="{671BCEB2-5D67-4D8E-A911-1F496E8783DB}" type="parTrans" cxnId="{E4169EB5-A704-4824-B8BC-C5048A1A4D96}">
      <dgm:prSet/>
      <dgm:spPr/>
      <dgm:t>
        <a:bodyPr/>
        <a:lstStyle/>
        <a:p>
          <a:endParaRPr lang="en-US"/>
        </a:p>
      </dgm:t>
    </dgm:pt>
    <dgm:pt modelId="{ACF73161-3201-443B-84AF-E93C1E47BFED}" type="sibTrans" cxnId="{E4169EB5-A704-4824-B8BC-C5048A1A4D96}">
      <dgm:prSet/>
      <dgm:spPr/>
      <dgm:t>
        <a:bodyPr/>
        <a:lstStyle/>
        <a:p>
          <a:endParaRPr lang="en-US"/>
        </a:p>
      </dgm:t>
    </dgm:pt>
    <dgm:pt modelId="{390F6247-DEFF-4747-A85D-88D152AD180D}">
      <dgm:prSet/>
      <dgm:spPr/>
      <dgm:t>
        <a:bodyPr/>
        <a:lstStyle/>
        <a:p>
          <a:pPr rtl="0"/>
          <a:r>
            <a:rPr lang="en-US" dirty="0"/>
            <a:t>Students in the program must receive instruction in line with their language level; all level transitions must be done in accordance with a system that assesses and evaluates student learning outcomes.</a:t>
          </a:r>
          <a:endParaRPr lang="tr-TR" dirty="0"/>
        </a:p>
      </dgm:t>
    </dgm:pt>
    <dgm:pt modelId="{1AF5D318-4E87-46E5-B158-6DE45C56E8C0}" type="parTrans" cxnId="{AAEE32FD-46CD-46DD-8640-39FA0B7DAB6A}">
      <dgm:prSet/>
      <dgm:spPr/>
      <dgm:t>
        <a:bodyPr/>
        <a:lstStyle/>
        <a:p>
          <a:endParaRPr lang="en-US"/>
        </a:p>
      </dgm:t>
    </dgm:pt>
    <dgm:pt modelId="{3FBDE830-C650-465A-8AB8-442E29F520A5}" type="sibTrans" cxnId="{AAEE32FD-46CD-46DD-8640-39FA0B7DAB6A}">
      <dgm:prSet/>
      <dgm:spPr/>
      <dgm:t>
        <a:bodyPr/>
        <a:lstStyle/>
        <a:p>
          <a:endParaRPr lang="en-US"/>
        </a:p>
      </dgm:t>
    </dgm:pt>
    <dgm:pt modelId="{C435C572-EB8C-406B-B534-D380FFE9D358}">
      <dgm:prSet/>
      <dgm:spPr/>
      <dgm:t>
        <a:bodyPr/>
        <a:lstStyle/>
        <a:p>
          <a:pPr rtl="0"/>
          <a:r>
            <a:rPr lang="en-US" dirty="0"/>
            <a:t>There must be an organizational chart that contains the units/commissions that belong to the administrative and academic units of the program.</a:t>
          </a:r>
          <a:endParaRPr lang="tr-TR" dirty="0"/>
        </a:p>
      </dgm:t>
    </dgm:pt>
    <dgm:pt modelId="{455090A0-2CA3-47FC-AC6A-A44681E848AF}" type="parTrans" cxnId="{E405E4BE-6EA4-4B2F-AE93-A738CE0E3298}">
      <dgm:prSet/>
      <dgm:spPr/>
      <dgm:t>
        <a:bodyPr/>
        <a:lstStyle/>
        <a:p>
          <a:endParaRPr lang="en-US"/>
        </a:p>
      </dgm:t>
    </dgm:pt>
    <dgm:pt modelId="{A58ED1AF-282B-4C7B-9DB3-DD3BDFD7D4DE}" type="sibTrans" cxnId="{E405E4BE-6EA4-4B2F-AE93-A738CE0E3298}">
      <dgm:prSet/>
      <dgm:spPr/>
      <dgm:t>
        <a:bodyPr/>
        <a:lstStyle/>
        <a:p>
          <a:endParaRPr lang="en-US"/>
        </a:p>
      </dgm:t>
    </dgm:pt>
    <dgm:pt modelId="{1AA850D7-941C-46EC-AC77-9635C2712DCE}">
      <dgm:prSet/>
      <dgm:spPr/>
      <dgm:t>
        <a:bodyPr/>
        <a:lstStyle/>
        <a:p>
          <a:pPr rtl="0"/>
          <a:r>
            <a:rPr lang="en-US" dirty="0"/>
            <a:t>There must be respective units/commissions formed in the areas of Program/Materials Development and Assessment present in the program.</a:t>
          </a:r>
          <a:endParaRPr lang="tr-TR" dirty="0"/>
        </a:p>
      </dgm:t>
    </dgm:pt>
    <dgm:pt modelId="{A2BA4141-5523-4201-8642-55F21BBD0F74}" type="parTrans" cxnId="{54D001C8-8CC7-49A6-9063-D13B2EFFE879}">
      <dgm:prSet/>
      <dgm:spPr/>
      <dgm:t>
        <a:bodyPr/>
        <a:lstStyle/>
        <a:p>
          <a:endParaRPr lang="en-US"/>
        </a:p>
      </dgm:t>
    </dgm:pt>
    <dgm:pt modelId="{A5A6A216-517B-4AA2-AD5F-7780B9185104}" type="sibTrans" cxnId="{54D001C8-8CC7-49A6-9063-D13B2EFFE879}">
      <dgm:prSet/>
      <dgm:spPr/>
      <dgm:t>
        <a:bodyPr/>
        <a:lstStyle/>
        <a:p>
          <a:endParaRPr lang="en-US"/>
        </a:p>
      </dgm:t>
    </dgm:pt>
    <dgm:pt modelId="{93346002-F43D-42EC-A9ED-3B2C0A8F8B37}">
      <dgm:prSet/>
      <dgm:spPr/>
      <dgm:t>
        <a:bodyPr/>
        <a:lstStyle/>
        <a:p>
          <a:pPr rtl="0"/>
          <a:r>
            <a:rPr lang="en-US" dirty="0"/>
            <a:t>The program must have been up and running for a minimum of three (3) years.</a:t>
          </a:r>
          <a:endParaRPr lang="tr-TR" dirty="0"/>
        </a:p>
      </dgm:t>
    </dgm:pt>
    <dgm:pt modelId="{74482E22-6961-40D0-8E51-2D680800569D}" type="parTrans" cxnId="{A7C2DCDB-589F-410B-9A99-85F5D83508C2}">
      <dgm:prSet/>
      <dgm:spPr/>
      <dgm:t>
        <a:bodyPr/>
        <a:lstStyle/>
        <a:p>
          <a:endParaRPr lang="en-US"/>
        </a:p>
      </dgm:t>
    </dgm:pt>
    <dgm:pt modelId="{61535219-29CE-40F7-969C-AB1ADC90EECC}" type="sibTrans" cxnId="{A7C2DCDB-589F-410B-9A99-85F5D83508C2}">
      <dgm:prSet/>
      <dgm:spPr/>
      <dgm:t>
        <a:bodyPr/>
        <a:lstStyle/>
        <a:p>
          <a:endParaRPr lang="en-US"/>
        </a:p>
      </dgm:t>
    </dgm:pt>
    <dgm:pt modelId="{52369A69-7658-4CBD-9D4F-8D7CB8511A33}" type="pres">
      <dgm:prSet presAssocID="{EEFF4F83-28B5-43FE-B340-6D3D7C3D11AC}" presName="diagram" presStyleCnt="0">
        <dgm:presLayoutVars>
          <dgm:dir/>
          <dgm:resizeHandles val="exact"/>
        </dgm:presLayoutVars>
      </dgm:prSet>
      <dgm:spPr/>
    </dgm:pt>
    <dgm:pt modelId="{32F2881B-17D5-4970-9755-FF5B41632012}" type="pres">
      <dgm:prSet presAssocID="{97B935D4-2E35-435F-8D65-5E3E096856A2}" presName="node" presStyleLbl="node1" presStyleIdx="0" presStyleCnt="5">
        <dgm:presLayoutVars>
          <dgm:bulletEnabled val="1"/>
        </dgm:presLayoutVars>
      </dgm:prSet>
      <dgm:spPr/>
    </dgm:pt>
    <dgm:pt modelId="{00BC5197-CE1E-4666-99AE-F9D4A728365C}" type="pres">
      <dgm:prSet presAssocID="{ACF73161-3201-443B-84AF-E93C1E47BFED}" presName="sibTrans" presStyleCnt="0"/>
      <dgm:spPr/>
    </dgm:pt>
    <dgm:pt modelId="{B0D63269-20F1-41F8-AF9C-AB814ABE61C6}" type="pres">
      <dgm:prSet presAssocID="{390F6247-DEFF-4747-A85D-88D152AD180D}" presName="node" presStyleLbl="node1" presStyleIdx="1" presStyleCnt="5">
        <dgm:presLayoutVars>
          <dgm:bulletEnabled val="1"/>
        </dgm:presLayoutVars>
      </dgm:prSet>
      <dgm:spPr/>
    </dgm:pt>
    <dgm:pt modelId="{7BB3D321-4405-4F40-AF89-15FF9CC6735E}" type="pres">
      <dgm:prSet presAssocID="{3FBDE830-C650-465A-8AB8-442E29F520A5}" presName="sibTrans" presStyleCnt="0"/>
      <dgm:spPr/>
    </dgm:pt>
    <dgm:pt modelId="{4CD5DA85-90BE-4E19-8798-319D0D0D5266}" type="pres">
      <dgm:prSet presAssocID="{C435C572-EB8C-406B-B534-D380FFE9D358}" presName="node" presStyleLbl="node1" presStyleIdx="2" presStyleCnt="5">
        <dgm:presLayoutVars>
          <dgm:bulletEnabled val="1"/>
        </dgm:presLayoutVars>
      </dgm:prSet>
      <dgm:spPr/>
    </dgm:pt>
    <dgm:pt modelId="{53B02566-457B-4309-BD19-E8E3CE39CB30}" type="pres">
      <dgm:prSet presAssocID="{A58ED1AF-282B-4C7B-9DB3-DD3BDFD7D4DE}" presName="sibTrans" presStyleCnt="0"/>
      <dgm:spPr/>
    </dgm:pt>
    <dgm:pt modelId="{F2187A3B-892A-4116-8F6D-18EA6EFB2C7B}" type="pres">
      <dgm:prSet presAssocID="{1AA850D7-941C-46EC-AC77-9635C2712DCE}" presName="node" presStyleLbl="node1" presStyleIdx="3" presStyleCnt="5">
        <dgm:presLayoutVars>
          <dgm:bulletEnabled val="1"/>
        </dgm:presLayoutVars>
      </dgm:prSet>
      <dgm:spPr/>
    </dgm:pt>
    <dgm:pt modelId="{97CFA16A-A0F5-439B-A06A-0352EFF723C4}" type="pres">
      <dgm:prSet presAssocID="{A5A6A216-517B-4AA2-AD5F-7780B9185104}" presName="sibTrans" presStyleCnt="0"/>
      <dgm:spPr/>
    </dgm:pt>
    <dgm:pt modelId="{6572331D-9623-47D3-9A22-6B4901F08C21}" type="pres">
      <dgm:prSet presAssocID="{93346002-F43D-42EC-A9ED-3B2C0A8F8B37}" presName="node" presStyleLbl="node1" presStyleIdx="4" presStyleCnt="5">
        <dgm:presLayoutVars>
          <dgm:bulletEnabled val="1"/>
        </dgm:presLayoutVars>
      </dgm:prSet>
      <dgm:spPr/>
    </dgm:pt>
  </dgm:ptLst>
  <dgm:cxnLst>
    <dgm:cxn modelId="{27A6532C-082A-4AA7-9D6E-041309702134}" type="presOf" srcId="{1AA850D7-941C-46EC-AC77-9635C2712DCE}" destId="{F2187A3B-892A-4116-8F6D-18EA6EFB2C7B}" srcOrd="0" destOrd="0" presId="urn:microsoft.com/office/officeart/2005/8/layout/default"/>
    <dgm:cxn modelId="{364AD643-A236-4A99-822B-BB81406566F7}" type="presOf" srcId="{C435C572-EB8C-406B-B534-D380FFE9D358}" destId="{4CD5DA85-90BE-4E19-8798-319D0D0D5266}" srcOrd="0" destOrd="0" presId="urn:microsoft.com/office/officeart/2005/8/layout/default"/>
    <dgm:cxn modelId="{E4169EB5-A704-4824-B8BC-C5048A1A4D96}" srcId="{EEFF4F83-28B5-43FE-B340-6D3D7C3D11AC}" destId="{97B935D4-2E35-435F-8D65-5E3E096856A2}" srcOrd="0" destOrd="0" parTransId="{671BCEB2-5D67-4D8E-A911-1F496E8783DB}" sibTransId="{ACF73161-3201-443B-84AF-E93C1E47BFED}"/>
    <dgm:cxn modelId="{3B7A18B6-D667-40F4-8755-60B452EA9E33}" type="presOf" srcId="{390F6247-DEFF-4747-A85D-88D152AD180D}" destId="{B0D63269-20F1-41F8-AF9C-AB814ABE61C6}" srcOrd="0" destOrd="0" presId="urn:microsoft.com/office/officeart/2005/8/layout/default"/>
    <dgm:cxn modelId="{E405E4BE-6EA4-4B2F-AE93-A738CE0E3298}" srcId="{EEFF4F83-28B5-43FE-B340-6D3D7C3D11AC}" destId="{C435C572-EB8C-406B-B534-D380FFE9D358}" srcOrd="2" destOrd="0" parTransId="{455090A0-2CA3-47FC-AC6A-A44681E848AF}" sibTransId="{A58ED1AF-282B-4C7B-9DB3-DD3BDFD7D4DE}"/>
    <dgm:cxn modelId="{54D001C8-8CC7-49A6-9063-D13B2EFFE879}" srcId="{EEFF4F83-28B5-43FE-B340-6D3D7C3D11AC}" destId="{1AA850D7-941C-46EC-AC77-9635C2712DCE}" srcOrd="3" destOrd="0" parTransId="{A2BA4141-5523-4201-8642-55F21BBD0F74}" sibTransId="{A5A6A216-517B-4AA2-AD5F-7780B9185104}"/>
    <dgm:cxn modelId="{A7C2DCDB-589F-410B-9A99-85F5D83508C2}" srcId="{EEFF4F83-28B5-43FE-B340-6D3D7C3D11AC}" destId="{93346002-F43D-42EC-A9ED-3B2C0A8F8B37}" srcOrd="4" destOrd="0" parTransId="{74482E22-6961-40D0-8E51-2D680800569D}" sibTransId="{61535219-29CE-40F7-969C-AB1ADC90EECC}"/>
    <dgm:cxn modelId="{FD422EDD-E20B-4DC8-AEA6-51C3F331CE71}" type="presOf" srcId="{93346002-F43D-42EC-A9ED-3B2C0A8F8B37}" destId="{6572331D-9623-47D3-9A22-6B4901F08C21}" srcOrd="0" destOrd="0" presId="urn:microsoft.com/office/officeart/2005/8/layout/default"/>
    <dgm:cxn modelId="{4DE605EE-4957-4F6E-8753-54D12371B266}" type="presOf" srcId="{EEFF4F83-28B5-43FE-B340-6D3D7C3D11AC}" destId="{52369A69-7658-4CBD-9D4F-8D7CB8511A33}" srcOrd="0" destOrd="0" presId="urn:microsoft.com/office/officeart/2005/8/layout/default"/>
    <dgm:cxn modelId="{F799D4EE-529E-4141-AD9C-92D7F94403A8}" type="presOf" srcId="{97B935D4-2E35-435F-8D65-5E3E096856A2}" destId="{32F2881B-17D5-4970-9755-FF5B41632012}" srcOrd="0" destOrd="0" presId="urn:microsoft.com/office/officeart/2005/8/layout/default"/>
    <dgm:cxn modelId="{AAEE32FD-46CD-46DD-8640-39FA0B7DAB6A}" srcId="{EEFF4F83-28B5-43FE-B340-6D3D7C3D11AC}" destId="{390F6247-DEFF-4747-A85D-88D152AD180D}" srcOrd="1" destOrd="0" parTransId="{1AF5D318-4E87-46E5-B158-6DE45C56E8C0}" sibTransId="{3FBDE830-C650-465A-8AB8-442E29F520A5}"/>
    <dgm:cxn modelId="{4A716C4B-11CB-4A0D-A018-FC20C4991552}" type="presParOf" srcId="{52369A69-7658-4CBD-9D4F-8D7CB8511A33}" destId="{32F2881B-17D5-4970-9755-FF5B41632012}" srcOrd="0" destOrd="0" presId="urn:microsoft.com/office/officeart/2005/8/layout/default"/>
    <dgm:cxn modelId="{EB3A91BC-A07C-40A4-A163-6A756F037AFF}" type="presParOf" srcId="{52369A69-7658-4CBD-9D4F-8D7CB8511A33}" destId="{00BC5197-CE1E-4666-99AE-F9D4A728365C}" srcOrd="1" destOrd="0" presId="urn:microsoft.com/office/officeart/2005/8/layout/default"/>
    <dgm:cxn modelId="{C6B065FD-877B-408E-938E-576131338095}" type="presParOf" srcId="{52369A69-7658-4CBD-9D4F-8D7CB8511A33}" destId="{B0D63269-20F1-41F8-AF9C-AB814ABE61C6}" srcOrd="2" destOrd="0" presId="urn:microsoft.com/office/officeart/2005/8/layout/default"/>
    <dgm:cxn modelId="{453C5F9F-8781-485D-A9F5-E0310BEA5479}" type="presParOf" srcId="{52369A69-7658-4CBD-9D4F-8D7CB8511A33}" destId="{7BB3D321-4405-4F40-AF89-15FF9CC6735E}" srcOrd="3" destOrd="0" presId="urn:microsoft.com/office/officeart/2005/8/layout/default"/>
    <dgm:cxn modelId="{E26BC960-BAB7-42CB-9DDB-BABD3318372F}" type="presParOf" srcId="{52369A69-7658-4CBD-9D4F-8D7CB8511A33}" destId="{4CD5DA85-90BE-4E19-8798-319D0D0D5266}" srcOrd="4" destOrd="0" presId="urn:microsoft.com/office/officeart/2005/8/layout/default"/>
    <dgm:cxn modelId="{632251FF-D586-4D56-BCA5-C0454751AC91}" type="presParOf" srcId="{52369A69-7658-4CBD-9D4F-8D7CB8511A33}" destId="{53B02566-457B-4309-BD19-E8E3CE39CB30}" srcOrd="5" destOrd="0" presId="urn:microsoft.com/office/officeart/2005/8/layout/default"/>
    <dgm:cxn modelId="{F112D98B-6CB9-40A9-BB9C-602EFE4C16FF}" type="presParOf" srcId="{52369A69-7658-4CBD-9D4F-8D7CB8511A33}" destId="{F2187A3B-892A-4116-8F6D-18EA6EFB2C7B}" srcOrd="6" destOrd="0" presId="urn:microsoft.com/office/officeart/2005/8/layout/default"/>
    <dgm:cxn modelId="{35E43DB4-9CC0-46D8-8888-2458949EEB24}" type="presParOf" srcId="{52369A69-7658-4CBD-9D4F-8D7CB8511A33}" destId="{97CFA16A-A0F5-439B-A06A-0352EFF723C4}" srcOrd="7" destOrd="0" presId="urn:microsoft.com/office/officeart/2005/8/layout/default"/>
    <dgm:cxn modelId="{A731AF27-47B1-4E47-B923-B64A97FA9944}" type="presParOf" srcId="{52369A69-7658-4CBD-9D4F-8D7CB8511A33}" destId="{6572331D-9623-47D3-9A22-6B4901F08C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820EC-D29E-441A-90F3-B316022173D8}" type="doc">
      <dgm:prSet loTypeId="urn:microsoft.com/office/officeart/2005/8/layout/process1" loCatId="process" qsTypeId="urn:microsoft.com/office/officeart/2005/8/quickstyle/3d1" qsCatId="3D" csTypeId="urn:microsoft.com/office/officeart/2005/8/colors/colorful3" csCatId="colorful" phldr="1"/>
      <dgm:spPr/>
      <dgm:t>
        <a:bodyPr/>
        <a:lstStyle/>
        <a:p>
          <a:endParaRPr lang="en-US"/>
        </a:p>
      </dgm:t>
    </dgm:pt>
    <dgm:pt modelId="{8A5A5A01-92B8-4444-8C81-7E726F6B894F}">
      <dgm:prSet custT="1"/>
      <dgm:spPr>
        <a:solidFill>
          <a:srgbClr val="C00000"/>
        </a:solidFill>
      </dgm:spPr>
      <dgm:t>
        <a:bodyPr/>
        <a:lstStyle/>
        <a:p>
          <a:pPr rtl="0"/>
          <a:r>
            <a:rPr lang="en-US" sz="1800" dirty="0"/>
            <a:t>January 8, 2024</a:t>
          </a:r>
        </a:p>
        <a:p>
          <a:pPr rtl="0"/>
          <a:r>
            <a:rPr lang="en-US" sz="1800" dirty="0"/>
            <a:t>Announcement of programs to start the accreditation process</a:t>
          </a:r>
          <a:endParaRPr lang="tr-TR" sz="1800" dirty="0"/>
        </a:p>
      </dgm:t>
    </dgm:pt>
    <dgm:pt modelId="{69235A27-BB5A-4658-BE61-8AE9BB1D74F2}" type="parTrans" cxnId="{5062C535-C9DF-4898-93E9-7C82450F3084}">
      <dgm:prSet/>
      <dgm:spPr/>
      <dgm:t>
        <a:bodyPr/>
        <a:lstStyle/>
        <a:p>
          <a:endParaRPr lang="en-US" sz="1800"/>
        </a:p>
      </dgm:t>
    </dgm:pt>
    <dgm:pt modelId="{9913C785-9D5D-4E0E-BA80-B7B44699456D}" type="sibTrans" cxnId="{5062C535-C9DF-4898-93E9-7C82450F3084}">
      <dgm:prSet/>
      <dgm:spPr/>
      <dgm:t>
        <a:bodyPr/>
        <a:lstStyle/>
        <a:p>
          <a:endParaRPr lang="en-US" sz="1800"/>
        </a:p>
      </dgm:t>
    </dgm:pt>
    <dgm:pt modelId="{E70B98CD-0FA9-4D03-B5F2-D1989E846FB1}">
      <dgm:prSet custT="1"/>
      <dgm:spPr/>
      <dgm:t>
        <a:bodyPr/>
        <a:lstStyle/>
        <a:p>
          <a:pPr rtl="0"/>
          <a:r>
            <a:rPr lang="en-US" sz="1800" dirty="0"/>
            <a:t>January 2024</a:t>
          </a:r>
        </a:p>
        <a:p>
          <a:pPr rtl="0"/>
          <a:r>
            <a:rPr lang="en-US" sz="1800" dirty="0"/>
            <a:t>Sending and receiving necessary documents and information</a:t>
          </a:r>
          <a:endParaRPr lang="tr-TR" sz="1800" dirty="0"/>
        </a:p>
      </dgm:t>
    </dgm:pt>
    <dgm:pt modelId="{DD7C7A20-4103-43BD-B9EF-6EF759211AF2}" type="parTrans" cxnId="{9037D434-9F29-4205-AAAC-4B02BF802635}">
      <dgm:prSet/>
      <dgm:spPr/>
      <dgm:t>
        <a:bodyPr/>
        <a:lstStyle/>
        <a:p>
          <a:endParaRPr lang="en-US" sz="1800"/>
        </a:p>
      </dgm:t>
    </dgm:pt>
    <dgm:pt modelId="{BCB7CFDB-C86A-40AB-90F9-3296B0CA1E04}" type="sibTrans" cxnId="{9037D434-9F29-4205-AAAC-4B02BF802635}">
      <dgm:prSet/>
      <dgm:spPr/>
      <dgm:t>
        <a:bodyPr/>
        <a:lstStyle/>
        <a:p>
          <a:endParaRPr lang="en-US" sz="1800"/>
        </a:p>
      </dgm:t>
    </dgm:pt>
    <dgm:pt modelId="{E9AA0D7B-235E-4477-8D57-991CFB94C67C}">
      <dgm:prSet custT="1"/>
      <dgm:spPr/>
      <dgm:t>
        <a:bodyPr/>
        <a:lstStyle/>
        <a:p>
          <a:pPr rtl="0"/>
          <a:r>
            <a:rPr lang="en-US" sz="1800" dirty="0"/>
            <a:t>Within January</a:t>
          </a:r>
        </a:p>
        <a:p>
          <a:pPr rtl="0"/>
          <a:endParaRPr lang="en-US" sz="1800" dirty="0"/>
        </a:p>
        <a:p>
          <a:pPr rtl="0"/>
          <a:r>
            <a:rPr lang="en-US" sz="1800" dirty="0"/>
            <a:t>Accreditation Workshop </a:t>
          </a:r>
        </a:p>
        <a:p>
          <a:pPr rtl="0"/>
          <a:r>
            <a:rPr lang="en-US" sz="1800" dirty="0"/>
            <a:t>1 Full Day – 3 members from each institution</a:t>
          </a:r>
          <a:endParaRPr lang="tr-TR" sz="1800" dirty="0"/>
        </a:p>
      </dgm:t>
    </dgm:pt>
    <dgm:pt modelId="{3056F009-C8B8-4130-B6D7-98E5E768F5A8}" type="parTrans" cxnId="{C1FACFDC-0B21-4B17-9DE0-A4632383301C}">
      <dgm:prSet/>
      <dgm:spPr/>
      <dgm:t>
        <a:bodyPr/>
        <a:lstStyle/>
        <a:p>
          <a:endParaRPr lang="en-US" sz="1800"/>
        </a:p>
      </dgm:t>
    </dgm:pt>
    <dgm:pt modelId="{DBF8C1BE-7E1B-48DE-9C8A-956917FF002C}" type="sibTrans" cxnId="{C1FACFDC-0B21-4B17-9DE0-A4632383301C}">
      <dgm:prSet/>
      <dgm:spPr/>
      <dgm:t>
        <a:bodyPr/>
        <a:lstStyle/>
        <a:p>
          <a:endParaRPr lang="en-US" sz="1800"/>
        </a:p>
      </dgm:t>
    </dgm:pt>
    <dgm:pt modelId="{94F97E9A-FE23-411D-B49F-49DC68C59C7E}">
      <dgm:prSet custT="1"/>
      <dgm:spPr/>
      <dgm:t>
        <a:bodyPr/>
        <a:lstStyle/>
        <a:p>
          <a:pPr rtl="0"/>
          <a:r>
            <a:rPr lang="en-US" sz="1800" b="0" i="0" baseline="0" dirty="0"/>
            <a:t>Within January</a:t>
          </a:r>
        </a:p>
        <a:p>
          <a:pPr rtl="0"/>
          <a:endParaRPr lang="en-US" sz="1800" b="0" i="0" baseline="0" dirty="0"/>
        </a:p>
        <a:p>
          <a:pPr rtl="0"/>
          <a:r>
            <a:rPr lang="en-US" sz="1800" b="0" i="0" baseline="0" dirty="0"/>
            <a:t>Institutions decide on report submission timeline </a:t>
          </a:r>
        </a:p>
        <a:p>
          <a:pPr rtl="0"/>
          <a:r>
            <a:rPr lang="en-US" sz="1800" b="0" i="0" baseline="0" dirty="0"/>
            <a:t>&amp;</a:t>
          </a:r>
        </a:p>
        <a:p>
          <a:pPr rtl="0"/>
          <a:r>
            <a:rPr lang="en-US" sz="1800" b="0" i="0" baseline="0" dirty="0"/>
            <a:t>Payment of half of the accreditation fee</a:t>
          </a:r>
          <a:endParaRPr lang="tr-TR" sz="1800" dirty="0"/>
        </a:p>
      </dgm:t>
    </dgm:pt>
    <dgm:pt modelId="{8DC60BDB-43D7-47C2-8D88-7443D0BFD760}" type="parTrans" cxnId="{9DCB70FC-A2CD-4DB1-B40C-95002AE75255}">
      <dgm:prSet/>
      <dgm:spPr/>
      <dgm:t>
        <a:bodyPr/>
        <a:lstStyle/>
        <a:p>
          <a:endParaRPr lang="en-US" sz="1800"/>
        </a:p>
      </dgm:t>
    </dgm:pt>
    <dgm:pt modelId="{BE51C46C-B31F-4552-B007-922E3BA4895D}" type="sibTrans" cxnId="{9DCB70FC-A2CD-4DB1-B40C-95002AE75255}">
      <dgm:prSet/>
      <dgm:spPr/>
      <dgm:t>
        <a:bodyPr/>
        <a:lstStyle/>
        <a:p>
          <a:endParaRPr lang="en-US" sz="1800"/>
        </a:p>
      </dgm:t>
    </dgm:pt>
    <dgm:pt modelId="{8D894BA7-A94B-4BBF-A7B0-57D45BA557E8}" type="pres">
      <dgm:prSet presAssocID="{428820EC-D29E-441A-90F3-B316022173D8}" presName="Name0" presStyleCnt="0">
        <dgm:presLayoutVars>
          <dgm:dir/>
          <dgm:resizeHandles val="exact"/>
        </dgm:presLayoutVars>
      </dgm:prSet>
      <dgm:spPr/>
    </dgm:pt>
    <dgm:pt modelId="{B0A0930A-2F4F-41B8-956A-EDEFE1BD137F}" type="pres">
      <dgm:prSet presAssocID="{8A5A5A01-92B8-4444-8C81-7E726F6B894F}" presName="node" presStyleLbl="node1" presStyleIdx="0" presStyleCnt="4">
        <dgm:presLayoutVars>
          <dgm:bulletEnabled val="1"/>
        </dgm:presLayoutVars>
      </dgm:prSet>
      <dgm:spPr/>
    </dgm:pt>
    <dgm:pt modelId="{363C7DCB-CFE1-49D0-8C4E-9FEED41F3BD8}" type="pres">
      <dgm:prSet presAssocID="{9913C785-9D5D-4E0E-BA80-B7B44699456D}" presName="sibTrans" presStyleLbl="sibTrans2D1" presStyleIdx="0" presStyleCnt="3"/>
      <dgm:spPr/>
    </dgm:pt>
    <dgm:pt modelId="{2116AFE6-5226-4775-9C50-E22C2F890D78}" type="pres">
      <dgm:prSet presAssocID="{9913C785-9D5D-4E0E-BA80-B7B44699456D}" presName="connectorText" presStyleLbl="sibTrans2D1" presStyleIdx="0" presStyleCnt="3"/>
      <dgm:spPr/>
    </dgm:pt>
    <dgm:pt modelId="{80BB6969-FD4C-47C1-AC96-808869C38E82}" type="pres">
      <dgm:prSet presAssocID="{E70B98CD-0FA9-4D03-B5F2-D1989E846FB1}" presName="node" presStyleLbl="node1" presStyleIdx="1" presStyleCnt="4" custLinFactNeighborX="-9939" custLinFactNeighborY="-1010">
        <dgm:presLayoutVars>
          <dgm:bulletEnabled val="1"/>
        </dgm:presLayoutVars>
      </dgm:prSet>
      <dgm:spPr/>
    </dgm:pt>
    <dgm:pt modelId="{C8C0569B-44E9-4BD4-BC6C-B3DD7A01914A}" type="pres">
      <dgm:prSet presAssocID="{BCB7CFDB-C86A-40AB-90F9-3296B0CA1E04}" presName="sibTrans" presStyleLbl="sibTrans2D1" presStyleIdx="1" presStyleCnt="3"/>
      <dgm:spPr/>
    </dgm:pt>
    <dgm:pt modelId="{573763A9-4046-499E-9C58-8B7ED46BF24D}" type="pres">
      <dgm:prSet presAssocID="{BCB7CFDB-C86A-40AB-90F9-3296B0CA1E04}" presName="connectorText" presStyleLbl="sibTrans2D1" presStyleIdx="1" presStyleCnt="3"/>
      <dgm:spPr/>
    </dgm:pt>
    <dgm:pt modelId="{D0502009-CDEA-45B7-81B8-26CDE30E7D60}" type="pres">
      <dgm:prSet presAssocID="{E9AA0D7B-235E-4477-8D57-991CFB94C67C}" presName="node" presStyleLbl="node1" presStyleIdx="2" presStyleCnt="4">
        <dgm:presLayoutVars>
          <dgm:bulletEnabled val="1"/>
        </dgm:presLayoutVars>
      </dgm:prSet>
      <dgm:spPr/>
    </dgm:pt>
    <dgm:pt modelId="{92022FD2-CA4A-48B7-936F-9EC93046B7ED}" type="pres">
      <dgm:prSet presAssocID="{DBF8C1BE-7E1B-48DE-9C8A-956917FF002C}" presName="sibTrans" presStyleLbl="sibTrans2D1" presStyleIdx="2" presStyleCnt="3"/>
      <dgm:spPr/>
    </dgm:pt>
    <dgm:pt modelId="{DE2F0742-54A8-4BD9-B417-055819D223D0}" type="pres">
      <dgm:prSet presAssocID="{DBF8C1BE-7E1B-48DE-9C8A-956917FF002C}" presName="connectorText" presStyleLbl="sibTrans2D1" presStyleIdx="2" presStyleCnt="3"/>
      <dgm:spPr/>
    </dgm:pt>
    <dgm:pt modelId="{40DD92BE-9BCE-4F10-AFB2-081BCDF76CE3}" type="pres">
      <dgm:prSet presAssocID="{94F97E9A-FE23-411D-B49F-49DC68C59C7E}" presName="node" presStyleLbl="node1" presStyleIdx="3" presStyleCnt="4">
        <dgm:presLayoutVars>
          <dgm:bulletEnabled val="1"/>
        </dgm:presLayoutVars>
      </dgm:prSet>
      <dgm:spPr/>
    </dgm:pt>
  </dgm:ptLst>
  <dgm:cxnLst>
    <dgm:cxn modelId="{ED33EB21-EBD6-41C8-BDFA-4902836464B5}" type="presOf" srcId="{DBF8C1BE-7E1B-48DE-9C8A-956917FF002C}" destId="{DE2F0742-54A8-4BD9-B417-055819D223D0}" srcOrd="1" destOrd="0" presId="urn:microsoft.com/office/officeart/2005/8/layout/process1"/>
    <dgm:cxn modelId="{A2F86D2C-DFE9-4568-BC87-E4168F295AB4}" type="presOf" srcId="{428820EC-D29E-441A-90F3-B316022173D8}" destId="{8D894BA7-A94B-4BBF-A7B0-57D45BA557E8}" srcOrd="0" destOrd="0" presId="urn:microsoft.com/office/officeart/2005/8/layout/process1"/>
    <dgm:cxn modelId="{D1CE622F-92D9-44CF-BE9D-06324681CAC6}" type="presOf" srcId="{BCB7CFDB-C86A-40AB-90F9-3296B0CA1E04}" destId="{573763A9-4046-499E-9C58-8B7ED46BF24D}" srcOrd="1" destOrd="0" presId="urn:microsoft.com/office/officeart/2005/8/layout/process1"/>
    <dgm:cxn modelId="{9037D434-9F29-4205-AAAC-4B02BF802635}" srcId="{428820EC-D29E-441A-90F3-B316022173D8}" destId="{E70B98CD-0FA9-4D03-B5F2-D1989E846FB1}" srcOrd="1" destOrd="0" parTransId="{DD7C7A20-4103-43BD-B9EF-6EF759211AF2}" sibTransId="{BCB7CFDB-C86A-40AB-90F9-3296B0CA1E04}"/>
    <dgm:cxn modelId="{5062C535-C9DF-4898-93E9-7C82450F3084}" srcId="{428820EC-D29E-441A-90F3-B316022173D8}" destId="{8A5A5A01-92B8-4444-8C81-7E726F6B894F}" srcOrd="0" destOrd="0" parTransId="{69235A27-BB5A-4658-BE61-8AE9BB1D74F2}" sibTransId="{9913C785-9D5D-4E0E-BA80-B7B44699456D}"/>
    <dgm:cxn modelId="{018B1784-E426-477C-975D-2FC82024A9D3}" type="presOf" srcId="{DBF8C1BE-7E1B-48DE-9C8A-956917FF002C}" destId="{92022FD2-CA4A-48B7-936F-9EC93046B7ED}" srcOrd="0" destOrd="0" presId="urn:microsoft.com/office/officeart/2005/8/layout/process1"/>
    <dgm:cxn modelId="{69BDF49A-22A9-416B-9C90-24CF752108E9}" type="presOf" srcId="{9913C785-9D5D-4E0E-BA80-B7B44699456D}" destId="{363C7DCB-CFE1-49D0-8C4E-9FEED41F3BD8}" srcOrd="0" destOrd="0" presId="urn:microsoft.com/office/officeart/2005/8/layout/process1"/>
    <dgm:cxn modelId="{91AE31B7-78C2-42B9-8FA0-C02F9DE717CA}" type="presOf" srcId="{94F97E9A-FE23-411D-B49F-49DC68C59C7E}" destId="{40DD92BE-9BCE-4F10-AFB2-081BCDF76CE3}" srcOrd="0" destOrd="0" presId="urn:microsoft.com/office/officeart/2005/8/layout/process1"/>
    <dgm:cxn modelId="{8EB1EFBD-7326-4528-A3FC-A7EFB587AADE}" type="presOf" srcId="{E9AA0D7B-235E-4477-8D57-991CFB94C67C}" destId="{D0502009-CDEA-45B7-81B8-26CDE30E7D60}" srcOrd="0" destOrd="0" presId="urn:microsoft.com/office/officeart/2005/8/layout/process1"/>
    <dgm:cxn modelId="{48A94AC4-7D01-455A-B6FF-43199ADC4FC6}" type="presOf" srcId="{E70B98CD-0FA9-4D03-B5F2-D1989E846FB1}" destId="{80BB6969-FD4C-47C1-AC96-808869C38E82}" srcOrd="0" destOrd="0" presId="urn:microsoft.com/office/officeart/2005/8/layout/process1"/>
    <dgm:cxn modelId="{9D3A54C5-4F7A-4E1F-85B0-2AD03765803B}" type="presOf" srcId="{8A5A5A01-92B8-4444-8C81-7E726F6B894F}" destId="{B0A0930A-2F4F-41B8-956A-EDEFE1BD137F}" srcOrd="0" destOrd="0" presId="urn:microsoft.com/office/officeart/2005/8/layout/process1"/>
    <dgm:cxn modelId="{C1FACFDC-0B21-4B17-9DE0-A4632383301C}" srcId="{428820EC-D29E-441A-90F3-B316022173D8}" destId="{E9AA0D7B-235E-4477-8D57-991CFB94C67C}" srcOrd="2" destOrd="0" parTransId="{3056F009-C8B8-4130-B6D7-98E5E768F5A8}" sibTransId="{DBF8C1BE-7E1B-48DE-9C8A-956917FF002C}"/>
    <dgm:cxn modelId="{DF99FCEC-0A47-46F0-A9E7-8B064331F079}" type="presOf" srcId="{9913C785-9D5D-4E0E-BA80-B7B44699456D}" destId="{2116AFE6-5226-4775-9C50-E22C2F890D78}" srcOrd="1" destOrd="0" presId="urn:microsoft.com/office/officeart/2005/8/layout/process1"/>
    <dgm:cxn modelId="{9DCB70FC-A2CD-4DB1-B40C-95002AE75255}" srcId="{428820EC-D29E-441A-90F3-B316022173D8}" destId="{94F97E9A-FE23-411D-B49F-49DC68C59C7E}" srcOrd="3" destOrd="0" parTransId="{8DC60BDB-43D7-47C2-8D88-7443D0BFD760}" sibTransId="{BE51C46C-B31F-4552-B007-922E3BA4895D}"/>
    <dgm:cxn modelId="{B07585FC-EC65-43A7-983C-474C58AF9D6B}" type="presOf" srcId="{BCB7CFDB-C86A-40AB-90F9-3296B0CA1E04}" destId="{C8C0569B-44E9-4BD4-BC6C-B3DD7A01914A}" srcOrd="0" destOrd="0" presId="urn:microsoft.com/office/officeart/2005/8/layout/process1"/>
    <dgm:cxn modelId="{BE20BC3C-4752-4AE1-9654-3EECEABF4229}" type="presParOf" srcId="{8D894BA7-A94B-4BBF-A7B0-57D45BA557E8}" destId="{B0A0930A-2F4F-41B8-956A-EDEFE1BD137F}" srcOrd="0" destOrd="0" presId="urn:microsoft.com/office/officeart/2005/8/layout/process1"/>
    <dgm:cxn modelId="{B27D67A4-4126-4B47-9423-756C22AF9AF9}" type="presParOf" srcId="{8D894BA7-A94B-4BBF-A7B0-57D45BA557E8}" destId="{363C7DCB-CFE1-49D0-8C4E-9FEED41F3BD8}" srcOrd="1" destOrd="0" presId="urn:microsoft.com/office/officeart/2005/8/layout/process1"/>
    <dgm:cxn modelId="{40A99DA0-F22E-4924-AD21-458460A23604}" type="presParOf" srcId="{363C7DCB-CFE1-49D0-8C4E-9FEED41F3BD8}" destId="{2116AFE6-5226-4775-9C50-E22C2F890D78}" srcOrd="0" destOrd="0" presId="urn:microsoft.com/office/officeart/2005/8/layout/process1"/>
    <dgm:cxn modelId="{3173C0DD-521C-4C73-9348-B8BCC37CAC00}" type="presParOf" srcId="{8D894BA7-A94B-4BBF-A7B0-57D45BA557E8}" destId="{80BB6969-FD4C-47C1-AC96-808869C38E82}" srcOrd="2" destOrd="0" presId="urn:microsoft.com/office/officeart/2005/8/layout/process1"/>
    <dgm:cxn modelId="{D33C33CA-2257-47C1-AB6E-54D125D50332}" type="presParOf" srcId="{8D894BA7-A94B-4BBF-A7B0-57D45BA557E8}" destId="{C8C0569B-44E9-4BD4-BC6C-B3DD7A01914A}" srcOrd="3" destOrd="0" presId="urn:microsoft.com/office/officeart/2005/8/layout/process1"/>
    <dgm:cxn modelId="{B5C7A2FE-54BB-4F83-A7DE-100E6EFD0A29}" type="presParOf" srcId="{C8C0569B-44E9-4BD4-BC6C-B3DD7A01914A}" destId="{573763A9-4046-499E-9C58-8B7ED46BF24D}" srcOrd="0" destOrd="0" presId="urn:microsoft.com/office/officeart/2005/8/layout/process1"/>
    <dgm:cxn modelId="{94A3EE1E-9984-4686-8BBF-6B5922D99DA4}" type="presParOf" srcId="{8D894BA7-A94B-4BBF-A7B0-57D45BA557E8}" destId="{D0502009-CDEA-45B7-81B8-26CDE30E7D60}" srcOrd="4" destOrd="0" presId="urn:microsoft.com/office/officeart/2005/8/layout/process1"/>
    <dgm:cxn modelId="{668102C9-AC44-4263-A2BA-89EF668802CA}" type="presParOf" srcId="{8D894BA7-A94B-4BBF-A7B0-57D45BA557E8}" destId="{92022FD2-CA4A-48B7-936F-9EC93046B7ED}" srcOrd="5" destOrd="0" presId="urn:microsoft.com/office/officeart/2005/8/layout/process1"/>
    <dgm:cxn modelId="{BAB57ED1-5252-4093-865A-3EE032A9AFB0}" type="presParOf" srcId="{92022FD2-CA4A-48B7-936F-9EC93046B7ED}" destId="{DE2F0742-54A8-4BD9-B417-055819D223D0}" srcOrd="0" destOrd="0" presId="urn:microsoft.com/office/officeart/2005/8/layout/process1"/>
    <dgm:cxn modelId="{1BFB9076-4787-43BE-AC25-AB41C874336C}" type="presParOf" srcId="{8D894BA7-A94B-4BBF-A7B0-57D45BA557E8}" destId="{40DD92BE-9BCE-4F10-AFB2-081BCDF76CE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E912F3-A15E-405E-9568-8FB8113D54D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23CA4E66-33BA-4E15-820D-9E75581C8E46}">
      <dgm:prSet/>
      <dgm:spPr/>
      <dgm:t>
        <a:bodyPr/>
        <a:lstStyle/>
        <a:p>
          <a:pPr rtl="0"/>
          <a:r>
            <a:rPr lang="tr-TR" b="1" dirty="0"/>
            <a:t>8 </a:t>
          </a:r>
          <a:r>
            <a:rPr lang="en-US" b="1" dirty="0"/>
            <a:t>Main</a:t>
          </a:r>
          <a:r>
            <a:rPr lang="tr-TR" b="1" dirty="0"/>
            <a:t> </a:t>
          </a:r>
          <a:r>
            <a:rPr lang="en-US" b="1" dirty="0"/>
            <a:t>Headings</a:t>
          </a:r>
          <a:r>
            <a:rPr lang="tr-TR" b="1" dirty="0"/>
            <a:t>, 2</a:t>
          </a:r>
          <a:r>
            <a:rPr lang="en-US" b="1" dirty="0"/>
            <a:t>8</a:t>
          </a:r>
          <a:r>
            <a:rPr lang="tr-TR" b="1" dirty="0"/>
            <a:t> </a:t>
          </a:r>
          <a:r>
            <a:rPr lang="en-US" b="1" dirty="0"/>
            <a:t>Sub Headings</a:t>
          </a:r>
          <a:endParaRPr lang="tr-TR" dirty="0"/>
        </a:p>
      </dgm:t>
    </dgm:pt>
    <dgm:pt modelId="{F26EEC39-3CD2-458D-9B81-C7BBA954E9AC}" type="parTrans" cxnId="{393057EE-12C7-49BE-AD2C-CB61E6B7F84F}">
      <dgm:prSet/>
      <dgm:spPr/>
      <dgm:t>
        <a:bodyPr/>
        <a:lstStyle/>
        <a:p>
          <a:endParaRPr lang="en-US"/>
        </a:p>
      </dgm:t>
    </dgm:pt>
    <dgm:pt modelId="{8302F9D9-C29A-44AB-8CF7-D66F2512E910}" type="sibTrans" cxnId="{393057EE-12C7-49BE-AD2C-CB61E6B7F84F}">
      <dgm:prSet/>
      <dgm:spPr/>
      <dgm:t>
        <a:bodyPr/>
        <a:lstStyle/>
        <a:p>
          <a:endParaRPr lang="en-US"/>
        </a:p>
      </dgm:t>
    </dgm:pt>
    <dgm:pt modelId="{9CCF0AEB-4370-42AC-8C89-D660880FB324}">
      <dgm:prSet/>
      <dgm:spPr/>
      <dgm:t>
        <a:bodyPr/>
        <a:lstStyle/>
        <a:p>
          <a:pPr rtl="0"/>
          <a:r>
            <a:rPr lang="en-US" dirty="0"/>
            <a:t>Mission	</a:t>
          </a:r>
          <a:endParaRPr lang="tr-TR" dirty="0"/>
        </a:p>
      </dgm:t>
    </dgm:pt>
    <dgm:pt modelId="{3FEFF6D5-E8F5-434C-AA3E-2A93B19A74F8}" type="parTrans" cxnId="{57D4D78F-81B8-4215-92AB-6CF14E92CF11}">
      <dgm:prSet/>
      <dgm:spPr/>
      <dgm:t>
        <a:bodyPr/>
        <a:lstStyle/>
        <a:p>
          <a:endParaRPr lang="en-US"/>
        </a:p>
      </dgm:t>
    </dgm:pt>
    <dgm:pt modelId="{EB8AD25C-1FD3-4521-9F47-1E4D5A0E7A06}" type="sibTrans" cxnId="{57D4D78F-81B8-4215-92AB-6CF14E92CF11}">
      <dgm:prSet/>
      <dgm:spPr/>
      <dgm:t>
        <a:bodyPr/>
        <a:lstStyle/>
        <a:p>
          <a:endParaRPr lang="en-US"/>
        </a:p>
      </dgm:t>
    </dgm:pt>
    <dgm:pt modelId="{58A78B9C-6068-4F1C-8E2E-3EAA073501E6}">
      <dgm:prSet/>
      <dgm:spPr/>
      <dgm:t>
        <a:bodyPr/>
        <a:lstStyle/>
        <a:p>
          <a:pPr rtl="0"/>
          <a:r>
            <a:rPr lang="en-US" dirty="0"/>
            <a:t>Curriculum	</a:t>
          </a:r>
          <a:endParaRPr lang="tr-TR" dirty="0"/>
        </a:p>
      </dgm:t>
    </dgm:pt>
    <dgm:pt modelId="{CDEC7011-45DD-46B2-9B8C-EAE5B007E0B0}" type="parTrans" cxnId="{E366E321-3425-4BAF-BC37-63E20C093AA4}">
      <dgm:prSet/>
      <dgm:spPr/>
      <dgm:t>
        <a:bodyPr/>
        <a:lstStyle/>
        <a:p>
          <a:endParaRPr lang="en-US"/>
        </a:p>
      </dgm:t>
    </dgm:pt>
    <dgm:pt modelId="{3A1534CE-1273-4676-B0D3-02FB4AF01CE7}" type="sibTrans" cxnId="{E366E321-3425-4BAF-BC37-63E20C093AA4}">
      <dgm:prSet/>
      <dgm:spPr/>
      <dgm:t>
        <a:bodyPr/>
        <a:lstStyle/>
        <a:p>
          <a:endParaRPr lang="en-US"/>
        </a:p>
      </dgm:t>
    </dgm:pt>
    <dgm:pt modelId="{4F78957D-D5AB-42B3-B6C9-7F57C92F476B}">
      <dgm:prSet/>
      <dgm:spPr/>
      <dgm:t>
        <a:bodyPr/>
        <a:lstStyle/>
        <a:p>
          <a:pPr rtl="0"/>
          <a:r>
            <a:rPr lang="en-US" dirty="0"/>
            <a:t>Measurement and Assessment	</a:t>
          </a:r>
          <a:endParaRPr lang="tr-TR" dirty="0"/>
        </a:p>
      </dgm:t>
    </dgm:pt>
    <dgm:pt modelId="{CA897E8E-6DC5-4DAC-B44C-A7923019631B}" type="parTrans" cxnId="{EDBE5B61-87A5-421F-99F7-44793BEBAA1A}">
      <dgm:prSet/>
      <dgm:spPr/>
      <dgm:t>
        <a:bodyPr/>
        <a:lstStyle/>
        <a:p>
          <a:endParaRPr lang="en-US"/>
        </a:p>
      </dgm:t>
    </dgm:pt>
    <dgm:pt modelId="{0AC85D1D-3E47-4798-B64A-51F53564DCDF}" type="sibTrans" cxnId="{EDBE5B61-87A5-421F-99F7-44793BEBAA1A}">
      <dgm:prSet/>
      <dgm:spPr/>
      <dgm:t>
        <a:bodyPr/>
        <a:lstStyle/>
        <a:p>
          <a:endParaRPr lang="en-US"/>
        </a:p>
      </dgm:t>
    </dgm:pt>
    <dgm:pt modelId="{A0B81FF0-B96F-4CF0-A2CF-F78A8C7AA422}">
      <dgm:prSet/>
      <dgm:spPr/>
      <dgm:t>
        <a:bodyPr/>
        <a:lstStyle/>
        <a:p>
          <a:pPr rtl="0"/>
          <a:r>
            <a:rPr lang="en-US" dirty="0"/>
            <a:t>Student Support and Services	</a:t>
          </a:r>
          <a:endParaRPr lang="tr-TR" dirty="0"/>
        </a:p>
      </dgm:t>
    </dgm:pt>
    <dgm:pt modelId="{2A548FB9-4586-49C4-B2C0-482FBAF21DA1}" type="parTrans" cxnId="{B64057AE-C493-4E38-89CC-6856575EE4CD}">
      <dgm:prSet/>
      <dgm:spPr/>
      <dgm:t>
        <a:bodyPr/>
        <a:lstStyle/>
        <a:p>
          <a:endParaRPr lang="en-US"/>
        </a:p>
      </dgm:t>
    </dgm:pt>
    <dgm:pt modelId="{1BA9C253-D397-43DE-9B5C-12987D8F5376}" type="sibTrans" cxnId="{B64057AE-C493-4E38-89CC-6856575EE4CD}">
      <dgm:prSet/>
      <dgm:spPr/>
      <dgm:t>
        <a:bodyPr/>
        <a:lstStyle/>
        <a:p>
          <a:endParaRPr lang="en-US"/>
        </a:p>
      </dgm:t>
    </dgm:pt>
    <dgm:pt modelId="{5A6B24E7-3B96-4F60-979D-49D9AAD180DA}">
      <dgm:prSet/>
      <dgm:spPr/>
      <dgm:t>
        <a:bodyPr/>
        <a:lstStyle/>
        <a:p>
          <a:pPr rtl="0"/>
          <a:r>
            <a:rPr lang="en-US" dirty="0"/>
            <a:t>Administrative Capacity</a:t>
          </a:r>
          <a:endParaRPr lang="tr-TR" dirty="0"/>
        </a:p>
      </dgm:t>
    </dgm:pt>
    <dgm:pt modelId="{273FCCD1-AA61-46CC-A3F6-52DCE4CA367B}" type="parTrans" cxnId="{FF17D129-55B9-40D1-A19C-DD67C812E793}">
      <dgm:prSet/>
      <dgm:spPr/>
      <dgm:t>
        <a:bodyPr/>
        <a:lstStyle/>
        <a:p>
          <a:endParaRPr lang="en-US"/>
        </a:p>
      </dgm:t>
    </dgm:pt>
    <dgm:pt modelId="{E4C9FDDC-9F64-4300-8F7F-4C841CC843FF}" type="sibTrans" cxnId="{FF17D129-55B9-40D1-A19C-DD67C812E793}">
      <dgm:prSet/>
      <dgm:spPr/>
      <dgm:t>
        <a:bodyPr/>
        <a:lstStyle/>
        <a:p>
          <a:endParaRPr lang="en-US"/>
        </a:p>
      </dgm:t>
    </dgm:pt>
    <dgm:pt modelId="{D1AE0B25-7427-425E-9071-7810F17A22EA}">
      <dgm:prSet/>
      <dgm:spPr/>
      <dgm:t>
        <a:bodyPr/>
        <a:lstStyle/>
        <a:p>
          <a:pPr rtl="0"/>
          <a:r>
            <a:rPr lang="en-US" dirty="0"/>
            <a:t>Faculty	</a:t>
          </a:r>
          <a:endParaRPr lang="tr-TR" dirty="0"/>
        </a:p>
      </dgm:t>
    </dgm:pt>
    <dgm:pt modelId="{31FCD347-610F-4004-B2B0-89F7F2B53B87}" type="parTrans" cxnId="{7815202E-BF50-470E-A9B1-D64142DE0FD7}">
      <dgm:prSet/>
      <dgm:spPr/>
      <dgm:t>
        <a:bodyPr/>
        <a:lstStyle/>
        <a:p>
          <a:endParaRPr lang="en-US"/>
        </a:p>
      </dgm:t>
    </dgm:pt>
    <dgm:pt modelId="{1E54317F-BB86-4F79-8A33-F5F5776B6263}" type="sibTrans" cxnId="{7815202E-BF50-470E-A9B1-D64142DE0FD7}">
      <dgm:prSet/>
      <dgm:spPr/>
      <dgm:t>
        <a:bodyPr/>
        <a:lstStyle/>
        <a:p>
          <a:endParaRPr lang="en-US"/>
        </a:p>
      </dgm:t>
    </dgm:pt>
    <dgm:pt modelId="{6EDDD4FE-45CB-42E1-8C1A-84C82070820A}">
      <dgm:prSet/>
      <dgm:spPr/>
      <dgm:t>
        <a:bodyPr/>
        <a:lstStyle/>
        <a:p>
          <a:pPr rtl="0"/>
          <a:r>
            <a:rPr lang="en-US" dirty="0"/>
            <a:t>Facilities, Equipment &amp; Supplies</a:t>
          </a:r>
          <a:endParaRPr lang="tr-TR" dirty="0"/>
        </a:p>
      </dgm:t>
    </dgm:pt>
    <dgm:pt modelId="{9FAECCB5-61BA-4958-B01F-18CCA4981F7A}" type="parTrans" cxnId="{4B9BF2EF-C24F-4887-A79B-CE82BF11A61B}">
      <dgm:prSet/>
      <dgm:spPr/>
      <dgm:t>
        <a:bodyPr/>
        <a:lstStyle/>
        <a:p>
          <a:endParaRPr lang="en-US"/>
        </a:p>
      </dgm:t>
    </dgm:pt>
    <dgm:pt modelId="{0C43C98C-4CC9-4513-9D88-77B4DEF67B15}" type="sibTrans" cxnId="{4B9BF2EF-C24F-4887-A79B-CE82BF11A61B}">
      <dgm:prSet/>
      <dgm:spPr/>
      <dgm:t>
        <a:bodyPr/>
        <a:lstStyle/>
        <a:p>
          <a:endParaRPr lang="en-US"/>
        </a:p>
      </dgm:t>
    </dgm:pt>
    <dgm:pt modelId="{B601067A-0F24-40AB-B9D9-745931779E2C}">
      <dgm:prSet/>
      <dgm:spPr/>
      <dgm:t>
        <a:bodyPr/>
        <a:lstStyle/>
        <a:p>
          <a:pPr rtl="0"/>
          <a:r>
            <a:rPr lang="en-US" dirty="0"/>
            <a:t>Continuous Improvement</a:t>
          </a:r>
          <a:endParaRPr lang="tr-TR" dirty="0"/>
        </a:p>
      </dgm:t>
    </dgm:pt>
    <dgm:pt modelId="{50B986D1-0D20-4709-9A79-6E7EF81A5BBB}" type="parTrans" cxnId="{A152250E-930F-4B31-9DA2-CDFC5F959863}">
      <dgm:prSet/>
      <dgm:spPr/>
      <dgm:t>
        <a:bodyPr/>
        <a:lstStyle/>
        <a:p>
          <a:endParaRPr lang="en-US"/>
        </a:p>
      </dgm:t>
    </dgm:pt>
    <dgm:pt modelId="{1978B2D9-EE73-457A-B135-B41C7F7FD28F}" type="sibTrans" cxnId="{A152250E-930F-4B31-9DA2-CDFC5F959863}">
      <dgm:prSet/>
      <dgm:spPr/>
      <dgm:t>
        <a:bodyPr/>
        <a:lstStyle/>
        <a:p>
          <a:endParaRPr lang="en-US"/>
        </a:p>
      </dgm:t>
    </dgm:pt>
    <dgm:pt modelId="{D54DB255-880F-4964-8771-026C873605FD}" type="pres">
      <dgm:prSet presAssocID="{B8E912F3-A15E-405E-9568-8FB8113D54D4}" presName="Name0" presStyleCnt="0">
        <dgm:presLayoutVars>
          <dgm:dir/>
          <dgm:resizeHandles val="exact"/>
        </dgm:presLayoutVars>
      </dgm:prSet>
      <dgm:spPr/>
    </dgm:pt>
    <dgm:pt modelId="{C93CAE5E-F20B-483E-9EE7-012CB12045F8}" type="pres">
      <dgm:prSet presAssocID="{23CA4E66-33BA-4E15-820D-9E75581C8E46}" presName="node" presStyleLbl="node1" presStyleIdx="0" presStyleCnt="1">
        <dgm:presLayoutVars>
          <dgm:bulletEnabled val="1"/>
        </dgm:presLayoutVars>
      </dgm:prSet>
      <dgm:spPr/>
    </dgm:pt>
  </dgm:ptLst>
  <dgm:cxnLst>
    <dgm:cxn modelId="{A152250E-930F-4B31-9DA2-CDFC5F959863}" srcId="{23CA4E66-33BA-4E15-820D-9E75581C8E46}" destId="{B601067A-0F24-40AB-B9D9-745931779E2C}" srcOrd="7" destOrd="0" parTransId="{50B986D1-0D20-4709-9A79-6E7EF81A5BBB}" sibTransId="{1978B2D9-EE73-457A-B135-B41C7F7FD28F}"/>
    <dgm:cxn modelId="{E40D2E0E-07F4-426C-8D3F-B6A46987068F}" type="presOf" srcId="{58A78B9C-6068-4F1C-8E2E-3EAA073501E6}" destId="{C93CAE5E-F20B-483E-9EE7-012CB12045F8}" srcOrd="0" destOrd="2" presId="urn:microsoft.com/office/officeart/2005/8/layout/process1"/>
    <dgm:cxn modelId="{E366E321-3425-4BAF-BC37-63E20C093AA4}" srcId="{23CA4E66-33BA-4E15-820D-9E75581C8E46}" destId="{58A78B9C-6068-4F1C-8E2E-3EAA073501E6}" srcOrd="1" destOrd="0" parTransId="{CDEC7011-45DD-46B2-9B8C-EAE5B007E0B0}" sibTransId="{3A1534CE-1273-4676-B0D3-02FB4AF01CE7}"/>
    <dgm:cxn modelId="{FF17D129-55B9-40D1-A19C-DD67C812E793}" srcId="{23CA4E66-33BA-4E15-820D-9E75581C8E46}" destId="{5A6B24E7-3B96-4F60-979D-49D9AAD180DA}" srcOrd="4" destOrd="0" parTransId="{273FCCD1-AA61-46CC-A3F6-52DCE4CA367B}" sibTransId="{E4C9FDDC-9F64-4300-8F7F-4C841CC843FF}"/>
    <dgm:cxn modelId="{7815202E-BF50-470E-A9B1-D64142DE0FD7}" srcId="{23CA4E66-33BA-4E15-820D-9E75581C8E46}" destId="{D1AE0B25-7427-425E-9071-7810F17A22EA}" srcOrd="5" destOrd="0" parTransId="{31FCD347-610F-4004-B2B0-89F7F2B53B87}" sibTransId="{1E54317F-BB86-4F79-8A33-F5F5776B6263}"/>
    <dgm:cxn modelId="{EDBE5B61-87A5-421F-99F7-44793BEBAA1A}" srcId="{23CA4E66-33BA-4E15-820D-9E75581C8E46}" destId="{4F78957D-D5AB-42B3-B6C9-7F57C92F476B}" srcOrd="2" destOrd="0" parTransId="{CA897E8E-6DC5-4DAC-B44C-A7923019631B}" sibTransId="{0AC85D1D-3E47-4798-B64A-51F53564DCDF}"/>
    <dgm:cxn modelId="{1039D74A-3DBE-4C76-9E42-617379E7B4AB}" type="presOf" srcId="{9CCF0AEB-4370-42AC-8C89-D660880FB324}" destId="{C93CAE5E-F20B-483E-9EE7-012CB12045F8}" srcOrd="0" destOrd="1" presId="urn:microsoft.com/office/officeart/2005/8/layout/process1"/>
    <dgm:cxn modelId="{06648456-FB88-4DAD-9A50-8DE065CC0569}" type="presOf" srcId="{B8E912F3-A15E-405E-9568-8FB8113D54D4}" destId="{D54DB255-880F-4964-8771-026C873605FD}" srcOrd="0" destOrd="0" presId="urn:microsoft.com/office/officeart/2005/8/layout/process1"/>
    <dgm:cxn modelId="{57D4D78F-81B8-4215-92AB-6CF14E92CF11}" srcId="{23CA4E66-33BA-4E15-820D-9E75581C8E46}" destId="{9CCF0AEB-4370-42AC-8C89-D660880FB324}" srcOrd="0" destOrd="0" parTransId="{3FEFF6D5-E8F5-434C-AA3E-2A93B19A74F8}" sibTransId="{EB8AD25C-1FD3-4521-9F47-1E4D5A0E7A06}"/>
    <dgm:cxn modelId="{AE45A5A2-EF29-4B03-9B08-BA92CC3CF536}" type="presOf" srcId="{5A6B24E7-3B96-4F60-979D-49D9AAD180DA}" destId="{C93CAE5E-F20B-483E-9EE7-012CB12045F8}" srcOrd="0" destOrd="5" presId="urn:microsoft.com/office/officeart/2005/8/layout/process1"/>
    <dgm:cxn modelId="{A5B887A4-9F74-4A6D-A8C0-6BFB8B2207EC}" type="presOf" srcId="{23CA4E66-33BA-4E15-820D-9E75581C8E46}" destId="{C93CAE5E-F20B-483E-9EE7-012CB12045F8}" srcOrd="0" destOrd="0" presId="urn:microsoft.com/office/officeart/2005/8/layout/process1"/>
    <dgm:cxn modelId="{B64057AE-C493-4E38-89CC-6856575EE4CD}" srcId="{23CA4E66-33BA-4E15-820D-9E75581C8E46}" destId="{A0B81FF0-B96F-4CF0-A2CF-F78A8C7AA422}" srcOrd="3" destOrd="0" parTransId="{2A548FB9-4586-49C4-B2C0-482FBAF21DA1}" sibTransId="{1BA9C253-D397-43DE-9B5C-12987D8F5376}"/>
    <dgm:cxn modelId="{1BF284BB-35E0-43D9-865E-87D8C86C0D8A}" type="presOf" srcId="{6EDDD4FE-45CB-42E1-8C1A-84C82070820A}" destId="{C93CAE5E-F20B-483E-9EE7-012CB12045F8}" srcOrd="0" destOrd="7" presId="urn:microsoft.com/office/officeart/2005/8/layout/process1"/>
    <dgm:cxn modelId="{046955C2-0C80-4B72-893E-998BA3366AA5}" type="presOf" srcId="{D1AE0B25-7427-425E-9071-7810F17A22EA}" destId="{C93CAE5E-F20B-483E-9EE7-012CB12045F8}" srcOrd="0" destOrd="6" presId="urn:microsoft.com/office/officeart/2005/8/layout/process1"/>
    <dgm:cxn modelId="{67FE5ADA-A6AA-468E-9088-599A26AF0CDA}" type="presOf" srcId="{A0B81FF0-B96F-4CF0-A2CF-F78A8C7AA422}" destId="{C93CAE5E-F20B-483E-9EE7-012CB12045F8}" srcOrd="0" destOrd="4" presId="urn:microsoft.com/office/officeart/2005/8/layout/process1"/>
    <dgm:cxn modelId="{393057EE-12C7-49BE-AD2C-CB61E6B7F84F}" srcId="{B8E912F3-A15E-405E-9568-8FB8113D54D4}" destId="{23CA4E66-33BA-4E15-820D-9E75581C8E46}" srcOrd="0" destOrd="0" parTransId="{F26EEC39-3CD2-458D-9B81-C7BBA954E9AC}" sibTransId="{8302F9D9-C29A-44AB-8CF7-D66F2512E910}"/>
    <dgm:cxn modelId="{4B9BF2EF-C24F-4887-A79B-CE82BF11A61B}" srcId="{23CA4E66-33BA-4E15-820D-9E75581C8E46}" destId="{6EDDD4FE-45CB-42E1-8C1A-84C82070820A}" srcOrd="6" destOrd="0" parTransId="{9FAECCB5-61BA-4958-B01F-18CCA4981F7A}" sibTransId="{0C43C98C-4CC9-4513-9D88-77B4DEF67B15}"/>
    <dgm:cxn modelId="{0FF77AF2-E9A7-4A21-B6FC-EC30B8809FA3}" type="presOf" srcId="{4F78957D-D5AB-42B3-B6C9-7F57C92F476B}" destId="{C93CAE5E-F20B-483E-9EE7-012CB12045F8}" srcOrd="0" destOrd="3" presId="urn:microsoft.com/office/officeart/2005/8/layout/process1"/>
    <dgm:cxn modelId="{7B51ACFF-DC88-4453-8418-9A0C1FE32150}" type="presOf" srcId="{B601067A-0F24-40AB-B9D9-745931779E2C}" destId="{C93CAE5E-F20B-483E-9EE7-012CB12045F8}" srcOrd="0" destOrd="8" presId="urn:microsoft.com/office/officeart/2005/8/layout/process1"/>
    <dgm:cxn modelId="{3E0FAA21-8067-45DC-952C-A876FB6AFD86}" type="presParOf" srcId="{D54DB255-880F-4964-8771-026C873605FD}" destId="{C93CAE5E-F20B-483E-9EE7-012CB12045F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E8B355-C487-4A84-8BBB-1E867281230C}"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0EF8F7B5-E9EF-40B2-93D0-AF00BC923C34}">
      <dgm:prSet custT="1"/>
      <dgm:spPr>
        <a:solidFill>
          <a:schemeClr val="accent2">
            <a:lumMod val="50000"/>
          </a:schemeClr>
        </a:solidFill>
      </dgm:spPr>
      <dgm:t>
        <a:bodyPr/>
        <a:lstStyle/>
        <a:p>
          <a:pPr rtl="0"/>
          <a:r>
            <a:rPr lang="en-US" sz="2400" dirty="0"/>
            <a:t>Presenting evidence – Claims and statements without evidence are not taken into consideration– All evidence must included in the self-study report or shared on site.</a:t>
          </a:r>
          <a:endParaRPr lang="tr-TR" sz="2400" dirty="0"/>
        </a:p>
      </dgm:t>
    </dgm:pt>
    <dgm:pt modelId="{AD344BE5-B163-440F-B23E-755B62B91435}" type="parTrans" cxnId="{5106F283-3B9B-4203-835C-B68D41B31161}">
      <dgm:prSet/>
      <dgm:spPr/>
      <dgm:t>
        <a:bodyPr/>
        <a:lstStyle/>
        <a:p>
          <a:endParaRPr lang="en-US" sz="2400"/>
        </a:p>
      </dgm:t>
    </dgm:pt>
    <dgm:pt modelId="{8BC7121E-9520-4187-8E6C-FC1E39F2FDF4}" type="sibTrans" cxnId="{5106F283-3B9B-4203-835C-B68D41B31161}">
      <dgm:prSet/>
      <dgm:spPr/>
      <dgm:t>
        <a:bodyPr/>
        <a:lstStyle/>
        <a:p>
          <a:endParaRPr lang="en-US" sz="2400"/>
        </a:p>
      </dgm:t>
    </dgm:pt>
    <dgm:pt modelId="{50338433-34F1-40E7-A01C-C6DD1FFA59C6}">
      <dgm:prSet custT="1"/>
      <dgm:spPr/>
      <dgm:t>
        <a:bodyPr/>
        <a:lstStyle/>
        <a:p>
          <a:pPr rtl="0"/>
          <a:r>
            <a:rPr lang="en-US" sz="2400" dirty="0"/>
            <a:t>Reviewer Team is the ears and eyes of DAK, DAK is the decision maker body</a:t>
          </a:r>
          <a:endParaRPr lang="tr-TR" sz="2400" dirty="0"/>
        </a:p>
      </dgm:t>
    </dgm:pt>
    <dgm:pt modelId="{A5B5EA2B-D425-4811-AEEB-0FEFE8E42E57}" type="parTrans" cxnId="{CC66C7E3-2F13-4F02-80EC-22667A4788FD}">
      <dgm:prSet/>
      <dgm:spPr/>
      <dgm:t>
        <a:bodyPr/>
        <a:lstStyle/>
        <a:p>
          <a:endParaRPr lang="en-US" sz="2400"/>
        </a:p>
      </dgm:t>
    </dgm:pt>
    <dgm:pt modelId="{77F96FF5-3465-4FD8-8DCF-A9BC4AE7104A}" type="sibTrans" cxnId="{CC66C7E3-2F13-4F02-80EC-22667A4788FD}">
      <dgm:prSet/>
      <dgm:spPr/>
      <dgm:t>
        <a:bodyPr/>
        <a:lstStyle/>
        <a:p>
          <a:endParaRPr lang="en-US" sz="2400"/>
        </a:p>
      </dgm:t>
    </dgm:pt>
    <dgm:pt modelId="{18DB0366-10C1-4955-A169-03DBBF4BE944}">
      <dgm:prSet custT="1"/>
      <dgm:spPr/>
      <dgm:t>
        <a:bodyPr/>
        <a:lstStyle/>
        <a:p>
          <a:pPr rtl="0"/>
          <a:r>
            <a:rPr lang="en-US" sz="2400" dirty="0"/>
            <a:t>DEDAK will not tell you how to implement anything, the general principles and standards will offer guidance.</a:t>
          </a:r>
          <a:endParaRPr lang="tr-TR" sz="2400" dirty="0"/>
        </a:p>
      </dgm:t>
    </dgm:pt>
    <dgm:pt modelId="{B2BCC688-E9AD-40C0-A9CF-1408B9BF1112}" type="parTrans" cxnId="{F16D8CF7-EB65-4607-B8F7-61BA28CDD9A0}">
      <dgm:prSet/>
      <dgm:spPr/>
      <dgm:t>
        <a:bodyPr/>
        <a:lstStyle/>
        <a:p>
          <a:endParaRPr lang="en-US" sz="2400"/>
        </a:p>
      </dgm:t>
    </dgm:pt>
    <dgm:pt modelId="{985F54D7-3DE4-4BFA-947A-44B9F364DB90}" type="sibTrans" cxnId="{F16D8CF7-EB65-4607-B8F7-61BA28CDD9A0}">
      <dgm:prSet/>
      <dgm:spPr/>
      <dgm:t>
        <a:bodyPr/>
        <a:lstStyle/>
        <a:p>
          <a:endParaRPr lang="en-US" sz="2400"/>
        </a:p>
      </dgm:t>
    </dgm:pt>
    <dgm:pt modelId="{A061F742-05C8-4931-8FA2-983229C4F036}">
      <dgm:prSet custT="1"/>
      <dgm:spPr/>
      <dgm:t>
        <a:bodyPr/>
        <a:lstStyle/>
        <a:p>
          <a:pPr rtl="0"/>
          <a:r>
            <a:rPr lang="en-US" sz="2400" dirty="0"/>
            <a:t>DEDAK reviews are only done in line with the standards.</a:t>
          </a:r>
          <a:endParaRPr lang="tr-TR" sz="2400" dirty="0"/>
        </a:p>
      </dgm:t>
    </dgm:pt>
    <dgm:pt modelId="{89E359E0-E51C-4F86-A866-C2709345F238}" type="parTrans" cxnId="{925F9162-DAEA-49D2-A04D-E80805BD4180}">
      <dgm:prSet/>
      <dgm:spPr/>
      <dgm:t>
        <a:bodyPr/>
        <a:lstStyle/>
        <a:p>
          <a:endParaRPr lang="en-US" sz="2400"/>
        </a:p>
      </dgm:t>
    </dgm:pt>
    <dgm:pt modelId="{835722FE-A143-4332-A10D-EFDC6B77E792}" type="sibTrans" cxnId="{925F9162-DAEA-49D2-A04D-E80805BD4180}">
      <dgm:prSet/>
      <dgm:spPr/>
      <dgm:t>
        <a:bodyPr/>
        <a:lstStyle/>
        <a:p>
          <a:endParaRPr lang="en-US" sz="2400"/>
        </a:p>
      </dgm:t>
    </dgm:pt>
    <dgm:pt modelId="{B6E924F8-9B05-42AA-88D1-2E7EC6152EBA}" type="pres">
      <dgm:prSet presAssocID="{ADE8B355-C487-4A84-8BBB-1E867281230C}" presName="Name0" presStyleCnt="0">
        <dgm:presLayoutVars>
          <dgm:chMax val="7"/>
          <dgm:chPref val="7"/>
          <dgm:dir/>
        </dgm:presLayoutVars>
      </dgm:prSet>
      <dgm:spPr/>
    </dgm:pt>
    <dgm:pt modelId="{F8D9F646-A946-405F-804E-6C4C9F2E1584}" type="pres">
      <dgm:prSet presAssocID="{ADE8B355-C487-4A84-8BBB-1E867281230C}" presName="Name1" presStyleCnt="0"/>
      <dgm:spPr/>
    </dgm:pt>
    <dgm:pt modelId="{1161A974-1681-4A1A-A9C9-D6D48829B3F7}" type="pres">
      <dgm:prSet presAssocID="{ADE8B355-C487-4A84-8BBB-1E867281230C}" presName="cycle" presStyleCnt="0"/>
      <dgm:spPr/>
    </dgm:pt>
    <dgm:pt modelId="{200CBBC8-E7BB-4FDD-86E5-EF8FE7253149}" type="pres">
      <dgm:prSet presAssocID="{ADE8B355-C487-4A84-8BBB-1E867281230C}" presName="srcNode" presStyleLbl="node1" presStyleIdx="0" presStyleCnt="4"/>
      <dgm:spPr/>
    </dgm:pt>
    <dgm:pt modelId="{E483F8AA-3776-4738-B13E-C81A39007AA3}" type="pres">
      <dgm:prSet presAssocID="{ADE8B355-C487-4A84-8BBB-1E867281230C}" presName="conn" presStyleLbl="parChTrans1D2" presStyleIdx="0" presStyleCnt="1"/>
      <dgm:spPr/>
    </dgm:pt>
    <dgm:pt modelId="{4035C3AB-A3D7-4038-86F2-CB0D98113EEF}" type="pres">
      <dgm:prSet presAssocID="{ADE8B355-C487-4A84-8BBB-1E867281230C}" presName="extraNode" presStyleLbl="node1" presStyleIdx="0" presStyleCnt="4"/>
      <dgm:spPr/>
    </dgm:pt>
    <dgm:pt modelId="{FE6416B0-5A52-4F9D-94DB-C50D10281003}" type="pres">
      <dgm:prSet presAssocID="{ADE8B355-C487-4A84-8BBB-1E867281230C}" presName="dstNode" presStyleLbl="node1" presStyleIdx="0" presStyleCnt="4"/>
      <dgm:spPr/>
    </dgm:pt>
    <dgm:pt modelId="{3B43EE61-5468-47D3-AC8F-EFD615D3B199}" type="pres">
      <dgm:prSet presAssocID="{0EF8F7B5-E9EF-40B2-93D0-AF00BC923C34}" presName="text_1" presStyleLbl="node1" presStyleIdx="0" presStyleCnt="4" custScaleY="129344">
        <dgm:presLayoutVars>
          <dgm:bulletEnabled val="1"/>
        </dgm:presLayoutVars>
      </dgm:prSet>
      <dgm:spPr/>
    </dgm:pt>
    <dgm:pt modelId="{EDAB43CA-7B03-43A5-AAE7-961A903C661B}" type="pres">
      <dgm:prSet presAssocID="{0EF8F7B5-E9EF-40B2-93D0-AF00BC923C34}" presName="accent_1" presStyleCnt="0"/>
      <dgm:spPr/>
    </dgm:pt>
    <dgm:pt modelId="{A8116149-E790-4F3C-B84D-98BB20CC6EA2}" type="pres">
      <dgm:prSet presAssocID="{0EF8F7B5-E9EF-40B2-93D0-AF00BC923C34}" presName="accentRepeatNode" presStyleLbl="solidFgAcc1" presStyleIdx="0" presStyleCnt="4"/>
      <dgm:spPr/>
    </dgm:pt>
    <dgm:pt modelId="{5CE1AE30-75BF-4274-9FF7-03C525691811}" type="pres">
      <dgm:prSet presAssocID="{50338433-34F1-40E7-A01C-C6DD1FFA59C6}" presName="text_2" presStyleLbl="node1" presStyleIdx="1" presStyleCnt="4">
        <dgm:presLayoutVars>
          <dgm:bulletEnabled val="1"/>
        </dgm:presLayoutVars>
      </dgm:prSet>
      <dgm:spPr/>
    </dgm:pt>
    <dgm:pt modelId="{9ED6187D-017A-48A6-9141-0F469C9067B0}" type="pres">
      <dgm:prSet presAssocID="{50338433-34F1-40E7-A01C-C6DD1FFA59C6}" presName="accent_2" presStyleCnt="0"/>
      <dgm:spPr/>
    </dgm:pt>
    <dgm:pt modelId="{61DF17B1-1685-42FE-BF21-CA236FBBD115}" type="pres">
      <dgm:prSet presAssocID="{50338433-34F1-40E7-A01C-C6DD1FFA59C6}" presName="accentRepeatNode" presStyleLbl="solidFgAcc1" presStyleIdx="1" presStyleCnt="4"/>
      <dgm:spPr/>
    </dgm:pt>
    <dgm:pt modelId="{A2AC61A0-CF8A-41E0-85CF-657138210A54}" type="pres">
      <dgm:prSet presAssocID="{18DB0366-10C1-4955-A169-03DBBF4BE944}" presName="text_3" presStyleLbl="node1" presStyleIdx="2" presStyleCnt="4">
        <dgm:presLayoutVars>
          <dgm:bulletEnabled val="1"/>
        </dgm:presLayoutVars>
      </dgm:prSet>
      <dgm:spPr/>
    </dgm:pt>
    <dgm:pt modelId="{DAE8E176-C99F-437E-B062-BA71C3CC3458}" type="pres">
      <dgm:prSet presAssocID="{18DB0366-10C1-4955-A169-03DBBF4BE944}" presName="accent_3" presStyleCnt="0"/>
      <dgm:spPr/>
    </dgm:pt>
    <dgm:pt modelId="{A81F58C3-FEE8-4F0C-8624-78D7527FAC96}" type="pres">
      <dgm:prSet presAssocID="{18DB0366-10C1-4955-A169-03DBBF4BE944}" presName="accentRepeatNode" presStyleLbl="solidFgAcc1" presStyleIdx="2" presStyleCnt="4"/>
      <dgm:spPr/>
    </dgm:pt>
    <dgm:pt modelId="{2C9C3B59-3273-4029-831A-BB0919B95ABE}" type="pres">
      <dgm:prSet presAssocID="{A061F742-05C8-4931-8FA2-983229C4F036}" presName="text_4" presStyleLbl="node1" presStyleIdx="3" presStyleCnt="4">
        <dgm:presLayoutVars>
          <dgm:bulletEnabled val="1"/>
        </dgm:presLayoutVars>
      </dgm:prSet>
      <dgm:spPr/>
    </dgm:pt>
    <dgm:pt modelId="{E7900CFC-D960-4EE6-A34F-08F50A181B55}" type="pres">
      <dgm:prSet presAssocID="{A061F742-05C8-4931-8FA2-983229C4F036}" presName="accent_4" presStyleCnt="0"/>
      <dgm:spPr/>
    </dgm:pt>
    <dgm:pt modelId="{A9841344-AA34-470A-8363-45CEDD947B02}" type="pres">
      <dgm:prSet presAssocID="{A061F742-05C8-4931-8FA2-983229C4F036}" presName="accentRepeatNode" presStyleLbl="solidFgAcc1" presStyleIdx="3" presStyleCnt="4"/>
      <dgm:spPr/>
    </dgm:pt>
  </dgm:ptLst>
  <dgm:cxnLst>
    <dgm:cxn modelId="{AAA55A21-6D42-4E67-8417-A9D84C46E5D6}" type="presOf" srcId="{0EF8F7B5-E9EF-40B2-93D0-AF00BC923C34}" destId="{3B43EE61-5468-47D3-AC8F-EFD615D3B199}" srcOrd="0" destOrd="0" presId="urn:microsoft.com/office/officeart/2008/layout/VerticalCurvedList"/>
    <dgm:cxn modelId="{925F9162-DAEA-49D2-A04D-E80805BD4180}" srcId="{ADE8B355-C487-4A84-8BBB-1E867281230C}" destId="{A061F742-05C8-4931-8FA2-983229C4F036}" srcOrd="3" destOrd="0" parTransId="{89E359E0-E51C-4F86-A866-C2709345F238}" sibTransId="{835722FE-A143-4332-A10D-EFDC6B77E792}"/>
    <dgm:cxn modelId="{75E22A68-A160-4392-9884-0057FF4AE6F8}" type="presOf" srcId="{A061F742-05C8-4931-8FA2-983229C4F036}" destId="{2C9C3B59-3273-4029-831A-BB0919B95ABE}" srcOrd="0" destOrd="0" presId="urn:microsoft.com/office/officeart/2008/layout/VerticalCurvedList"/>
    <dgm:cxn modelId="{0B73EE71-7033-4125-8D57-FCA311026320}" type="presOf" srcId="{8BC7121E-9520-4187-8E6C-FC1E39F2FDF4}" destId="{E483F8AA-3776-4738-B13E-C81A39007AA3}" srcOrd="0" destOrd="0" presId="urn:microsoft.com/office/officeart/2008/layout/VerticalCurvedList"/>
    <dgm:cxn modelId="{5106F283-3B9B-4203-835C-B68D41B31161}" srcId="{ADE8B355-C487-4A84-8BBB-1E867281230C}" destId="{0EF8F7B5-E9EF-40B2-93D0-AF00BC923C34}" srcOrd="0" destOrd="0" parTransId="{AD344BE5-B163-440F-B23E-755B62B91435}" sibTransId="{8BC7121E-9520-4187-8E6C-FC1E39F2FDF4}"/>
    <dgm:cxn modelId="{C37D86D8-9225-4336-9F84-0194B297E895}" type="presOf" srcId="{50338433-34F1-40E7-A01C-C6DD1FFA59C6}" destId="{5CE1AE30-75BF-4274-9FF7-03C525691811}" srcOrd="0" destOrd="0" presId="urn:microsoft.com/office/officeart/2008/layout/VerticalCurvedList"/>
    <dgm:cxn modelId="{CC66C7E3-2F13-4F02-80EC-22667A4788FD}" srcId="{ADE8B355-C487-4A84-8BBB-1E867281230C}" destId="{50338433-34F1-40E7-A01C-C6DD1FFA59C6}" srcOrd="1" destOrd="0" parTransId="{A5B5EA2B-D425-4811-AEEB-0FEFE8E42E57}" sibTransId="{77F96FF5-3465-4FD8-8DCF-A9BC4AE7104A}"/>
    <dgm:cxn modelId="{A32E39F0-2BEE-4042-8594-426EB4B6B797}" type="presOf" srcId="{ADE8B355-C487-4A84-8BBB-1E867281230C}" destId="{B6E924F8-9B05-42AA-88D1-2E7EC6152EBA}" srcOrd="0" destOrd="0" presId="urn:microsoft.com/office/officeart/2008/layout/VerticalCurvedList"/>
    <dgm:cxn modelId="{2D93A9F3-F9F6-4E31-B448-15845CF5B7C4}" type="presOf" srcId="{18DB0366-10C1-4955-A169-03DBBF4BE944}" destId="{A2AC61A0-CF8A-41E0-85CF-657138210A54}" srcOrd="0" destOrd="0" presId="urn:microsoft.com/office/officeart/2008/layout/VerticalCurvedList"/>
    <dgm:cxn modelId="{F16D8CF7-EB65-4607-B8F7-61BA28CDD9A0}" srcId="{ADE8B355-C487-4A84-8BBB-1E867281230C}" destId="{18DB0366-10C1-4955-A169-03DBBF4BE944}" srcOrd="2" destOrd="0" parTransId="{B2BCC688-E9AD-40C0-A9CF-1408B9BF1112}" sibTransId="{985F54D7-3DE4-4BFA-947A-44B9F364DB90}"/>
    <dgm:cxn modelId="{686B4F84-675B-4FB5-BA0F-84DB009E025F}" type="presParOf" srcId="{B6E924F8-9B05-42AA-88D1-2E7EC6152EBA}" destId="{F8D9F646-A946-405F-804E-6C4C9F2E1584}" srcOrd="0" destOrd="0" presId="urn:microsoft.com/office/officeart/2008/layout/VerticalCurvedList"/>
    <dgm:cxn modelId="{8DA9C042-AAD7-476D-A480-C4CAC7A5B759}" type="presParOf" srcId="{F8D9F646-A946-405F-804E-6C4C9F2E1584}" destId="{1161A974-1681-4A1A-A9C9-D6D48829B3F7}" srcOrd="0" destOrd="0" presId="urn:microsoft.com/office/officeart/2008/layout/VerticalCurvedList"/>
    <dgm:cxn modelId="{51DDFB48-6FAE-483D-A1D1-F762AF7C51FF}" type="presParOf" srcId="{1161A974-1681-4A1A-A9C9-D6D48829B3F7}" destId="{200CBBC8-E7BB-4FDD-86E5-EF8FE7253149}" srcOrd="0" destOrd="0" presId="urn:microsoft.com/office/officeart/2008/layout/VerticalCurvedList"/>
    <dgm:cxn modelId="{4E6AE7D3-4311-47D8-AD8F-D6DE3D3AA8B8}" type="presParOf" srcId="{1161A974-1681-4A1A-A9C9-D6D48829B3F7}" destId="{E483F8AA-3776-4738-B13E-C81A39007AA3}" srcOrd="1" destOrd="0" presId="urn:microsoft.com/office/officeart/2008/layout/VerticalCurvedList"/>
    <dgm:cxn modelId="{651382C5-7FA0-40FB-91D4-7D3076CB50C4}" type="presParOf" srcId="{1161A974-1681-4A1A-A9C9-D6D48829B3F7}" destId="{4035C3AB-A3D7-4038-86F2-CB0D98113EEF}" srcOrd="2" destOrd="0" presId="urn:microsoft.com/office/officeart/2008/layout/VerticalCurvedList"/>
    <dgm:cxn modelId="{FC3BF3F6-D645-4967-9074-A56BE382B7EB}" type="presParOf" srcId="{1161A974-1681-4A1A-A9C9-D6D48829B3F7}" destId="{FE6416B0-5A52-4F9D-94DB-C50D10281003}" srcOrd="3" destOrd="0" presId="urn:microsoft.com/office/officeart/2008/layout/VerticalCurvedList"/>
    <dgm:cxn modelId="{5D38B302-C930-4459-B03B-2EE765C9C89E}" type="presParOf" srcId="{F8D9F646-A946-405F-804E-6C4C9F2E1584}" destId="{3B43EE61-5468-47D3-AC8F-EFD615D3B199}" srcOrd="1" destOrd="0" presId="urn:microsoft.com/office/officeart/2008/layout/VerticalCurvedList"/>
    <dgm:cxn modelId="{5213AA76-9DFF-43C1-B5AE-1C904CF3535B}" type="presParOf" srcId="{F8D9F646-A946-405F-804E-6C4C9F2E1584}" destId="{EDAB43CA-7B03-43A5-AAE7-961A903C661B}" srcOrd="2" destOrd="0" presId="urn:microsoft.com/office/officeart/2008/layout/VerticalCurvedList"/>
    <dgm:cxn modelId="{E0FE4AE0-CC7C-4E3B-B381-C4F26C68D5E1}" type="presParOf" srcId="{EDAB43CA-7B03-43A5-AAE7-961A903C661B}" destId="{A8116149-E790-4F3C-B84D-98BB20CC6EA2}" srcOrd="0" destOrd="0" presId="urn:microsoft.com/office/officeart/2008/layout/VerticalCurvedList"/>
    <dgm:cxn modelId="{985F4C07-B087-427D-8E29-A88D3115B364}" type="presParOf" srcId="{F8D9F646-A946-405F-804E-6C4C9F2E1584}" destId="{5CE1AE30-75BF-4274-9FF7-03C525691811}" srcOrd="3" destOrd="0" presId="urn:microsoft.com/office/officeart/2008/layout/VerticalCurvedList"/>
    <dgm:cxn modelId="{B60A08F4-82A3-4961-AC0A-0964FDD93208}" type="presParOf" srcId="{F8D9F646-A946-405F-804E-6C4C9F2E1584}" destId="{9ED6187D-017A-48A6-9141-0F469C9067B0}" srcOrd="4" destOrd="0" presId="urn:microsoft.com/office/officeart/2008/layout/VerticalCurvedList"/>
    <dgm:cxn modelId="{6315DBE5-593E-43FC-BB5C-53EEB5B82004}" type="presParOf" srcId="{9ED6187D-017A-48A6-9141-0F469C9067B0}" destId="{61DF17B1-1685-42FE-BF21-CA236FBBD115}" srcOrd="0" destOrd="0" presId="urn:microsoft.com/office/officeart/2008/layout/VerticalCurvedList"/>
    <dgm:cxn modelId="{BEC9632E-65DB-4D24-A313-224C2B4786DD}" type="presParOf" srcId="{F8D9F646-A946-405F-804E-6C4C9F2E1584}" destId="{A2AC61A0-CF8A-41E0-85CF-657138210A54}" srcOrd="5" destOrd="0" presId="urn:microsoft.com/office/officeart/2008/layout/VerticalCurvedList"/>
    <dgm:cxn modelId="{38693760-6835-4CB7-A20F-231F9CD7D750}" type="presParOf" srcId="{F8D9F646-A946-405F-804E-6C4C9F2E1584}" destId="{DAE8E176-C99F-437E-B062-BA71C3CC3458}" srcOrd="6" destOrd="0" presId="urn:microsoft.com/office/officeart/2008/layout/VerticalCurvedList"/>
    <dgm:cxn modelId="{1D1778B3-9BF3-4523-A6B4-6E1A80F84386}" type="presParOf" srcId="{DAE8E176-C99F-437E-B062-BA71C3CC3458}" destId="{A81F58C3-FEE8-4F0C-8624-78D7527FAC96}" srcOrd="0" destOrd="0" presId="urn:microsoft.com/office/officeart/2008/layout/VerticalCurvedList"/>
    <dgm:cxn modelId="{C548DC77-E1CF-4958-A454-4396D3C6C57A}" type="presParOf" srcId="{F8D9F646-A946-405F-804E-6C4C9F2E1584}" destId="{2C9C3B59-3273-4029-831A-BB0919B95ABE}" srcOrd="7" destOrd="0" presId="urn:microsoft.com/office/officeart/2008/layout/VerticalCurvedList"/>
    <dgm:cxn modelId="{F06C2A45-E5AD-4965-B989-C3302B23C5FC}" type="presParOf" srcId="{F8D9F646-A946-405F-804E-6C4C9F2E1584}" destId="{E7900CFC-D960-4EE6-A34F-08F50A181B55}" srcOrd="8" destOrd="0" presId="urn:microsoft.com/office/officeart/2008/layout/VerticalCurvedList"/>
    <dgm:cxn modelId="{2E3DC889-EB57-4C68-B76A-913431FE594E}" type="presParOf" srcId="{E7900CFC-D960-4EE6-A34F-08F50A181B55}" destId="{A9841344-AA34-470A-8363-45CEDD947B0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E8B355-C487-4A84-8BBB-1E867281230C}"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0EF8F7B5-E9EF-40B2-93D0-AF00BC923C34}">
      <dgm:prSet custT="1"/>
      <dgm:spPr>
        <a:solidFill>
          <a:schemeClr val="accent2">
            <a:lumMod val="50000"/>
          </a:schemeClr>
        </a:solidFill>
      </dgm:spPr>
      <dgm:t>
        <a:bodyPr/>
        <a:lstStyle/>
        <a:p>
          <a:pPr rtl="0"/>
          <a:r>
            <a:rPr lang="en-US" sz="2400" dirty="0"/>
            <a:t>2 full and 1 half days</a:t>
          </a:r>
          <a:endParaRPr lang="tr-TR" sz="2400" dirty="0"/>
        </a:p>
      </dgm:t>
    </dgm:pt>
    <dgm:pt modelId="{AD344BE5-B163-440F-B23E-755B62B91435}" type="parTrans" cxnId="{5106F283-3B9B-4203-835C-B68D41B31161}">
      <dgm:prSet/>
      <dgm:spPr/>
      <dgm:t>
        <a:bodyPr/>
        <a:lstStyle/>
        <a:p>
          <a:endParaRPr lang="en-US" sz="2400"/>
        </a:p>
      </dgm:t>
    </dgm:pt>
    <dgm:pt modelId="{8BC7121E-9520-4187-8E6C-FC1E39F2FDF4}" type="sibTrans" cxnId="{5106F283-3B9B-4203-835C-B68D41B31161}">
      <dgm:prSet/>
      <dgm:spPr/>
      <dgm:t>
        <a:bodyPr/>
        <a:lstStyle/>
        <a:p>
          <a:endParaRPr lang="en-US" sz="2400"/>
        </a:p>
      </dgm:t>
    </dgm:pt>
    <dgm:pt modelId="{50338433-34F1-40E7-A01C-C6DD1FFA59C6}">
      <dgm:prSet custT="1"/>
      <dgm:spPr/>
      <dgm:t>
        <a:bodyPr/>
        <a:lstStyle/>
        <a:p>
          <a:pPr rtl="0"/>
          <a:r>
            <a:rPr lang="en-US" sz="2400" dirty="0"/>
            <a:t>Predetermined Schedule – If necessary, changes can be made during the site visit to find the evidence.</a:t>
          </a:r>
          <a:endParaRPr lang="tr-TR" sz="2400" dirty="0"/>
        </a:p>
      </dgm:t>
    </dgm:pt>
    <dgm:pt modelId="{A5B5EA2B-D425-4811-AEEB-0FEFE8E42E57}" type="parTrans" cxnId="{CC66C7E3-2F13-4F02-80EC-22667A4788FD}">
      <dgm:prSet/>
      <dgm:spPr/>
      <dgm:t>
        <a:bodyPr/>
        <a:lstStyle/>
        <a:p>
          <a:endParaRPr lang="en-US" sz="2400"/>
        </a:p>
      </dgm:t>
    </dgm:pt>
    <dgm:pt modelId="{77F96FF5-3465-4FD8-8DCF-A9BC4AE7104A}" type="sibTrans" cxnId="{CC66C7E3-2F13-4F02-80EC-22667A4788FD}">
      <dgm:prSet/>
      <dgm:spPr/>
      <dgm:t>
        <a:bodyPr/>
        <a:lstStyle/>
        <a:p>
          <a:endParaRPr lang="en-US" sz="2400"/>
        </a:p>
      </dgm:t>
    </dgm:pt>
    <dgm:pt modelId="{18DB0366-10C1-4955-A169-03DBBF4BE944}">
      <dgm:prSet custT="1"/>
      <dgm:spPr/>
      <dgm:t>
        <a:bodyPr/>
        <a:lstStyle/>
        <a:p>
          <a:pPr rtl="0"/>
          <a:r>
            <a:rPr lang="en-US" sz="2400" dirty="0"/>
            <a:t>Meetings, document review and classroom observations. </a:t>
          </a:r>
          <a:endParaRPr lang="tr-TR" sz="2400" dirty="0"/>
        </a:p>
      </dgm:t>
    </dgm:pt>
    <dgm:pt modelId="{B2BCC688-E9AD-40C0-A9CF-1408B9BF1112}" type="parTrans" cxnId="{F16D8CF7-EB65-4607-B8F7-61BA28CDD9A0}">
      <dgm:prSet/>
      <dgm:spPr/>
      <dgm:t>
        <a:bodyPr/>
        <a:lstStyle/>
        <a:p>
          <a:endParaRPr lang="en-US" sz="2400"/>
        </a:p>
      </dgm:t>
    </dgm:pt>
    <dgm:pt modelId="{985F54D7-3DE4-4BFA-947A-44B9F364DB90}" type="sibTrans" cxnId="{F16D8CF7-EB65-4607-B8F7-61BA28CDD9A0}">
      <dgm:prSet/>
      <dgm:spPr/>
      <dgm:t>
        <a:bodyPr/>
        <a:lstStyle/>
        <a:p>
          <a:endParaRPr lang="en-US" sz="2400"/>
        </a:p>
      </dgm:t>
    </dgm:pt>
    <dgm:pt modelId="{A061F742-05C8-4931-8FA2-983229C4F036}">
      <dgm:prSet custT="1"/>
      <dgm:spPr/>
      <dgm:t>
        <a:bodyPr/>
        <a:lstStyle/>
        <a:p>
          <a:pPr rtl="0"/>
          <a:r>
            <a:rPr lang="en-US" sz="2400" dirty="0"/>
            <a:t>3 reviewers: 1 Team Leader &amp; 2 Reviewers</a:t>
          </a:r>
          <a:endParaRPr lang="tr-TR" sz="2400" dirty="0"/>
        </a:p>
      </dgm:t>
    </dgm:pt>
    <dgm:pt modelId="{89E359E0-E51C-4F86-A866-C2709345F238}" type="parTrans" cxnId="{925F9162-DAEA-49D2-A04D-E80805BD4180}">
      <dgm:prSet/>
      <dgm:spPr/>
      <dgm:t>
        <a:bodyPr/>
        <a:lstStyle/>
        <a:p>
          <a:endParaRPr lang="en-US" sz="2400"/>
        </a:p>
      </dgm:t>
    </dgm:pt>
    <dgm:pt modelId="{835722FE-A143-4332-A10D-EFDC6B77E792}" type="sibTrans" cxnId="{925F9162-DAEA-49D2-A04D-E80805BD4180}">
      <dgm:prSet/>
      <dgm:spPr/>
      <dgm:t>
        <a:bodyPr/>
        <a:lstStyle/>
        <a:p>
          <a:endParaRPr lang="en-US" sz="2400"/>
        </a:p>
      </dgm:t>
    </dgm:pt>
    <dgm:pt modelId="{56F18289-6706-445A-A5EA-87710EA1175B}">
      <dgm:prSet custT="1"/>
      <dgm:spPr/>
      <dgm:t>
        <a:bodyPr/>
        <a:lstStyle/>
        <a:p>
          <a:r>
            <a:rPr lang="en-US" sz="2400" dirty="0"/>
            <a:t>Purpose: Verify evidence documented in the report and on site.</a:t>
          </a:r>
        </a:p>
      </dgm:t>
    </dgm:pt>
    <dgm:pt modelId="{B87F5198-80FB-45A0-AB33-7590A2FD079E}" type="parTrans" cxnId="{DE7C2035-44AC-4408-ABEC-B00C0F165F8F}">
      <dgm:prSet/>
      <dgm:spPr/>
      <dgm:t>
        <a:bodyPr/>
        <a:lstStyle/>
        <a:p>
          <a:endParaRPr lang="en-US" sz="2400"/>
        </a:p>
      </dgm:t>
    </dgm:pt>
    <dgm:pt modelId="{9563592C-CCB5-4C45-94A3-AAC0E3A619AE}" type="sibTrans" cxnId="{DE7C2035-44AC-4408-ABEC-B00C0F165F8F}">
      <dgm:prSet/>
      <dgm:spPr/>
      <dgm:t>
        <a:bodyPr/>
        <a:lstStyle/>
        <a:p>
          <a:endParaRPr lang="en-US" sz="2400"/>
        </a:p>
      </dgm:t>
    </dgm:pt>
    <dgm:pt modelId="{B6E924F8-9B05-42AA-88D1-2E7EC6152EBA}" type="pres">
      <dgm:prSet presAssocID="{ADE8B355-C487-4A84-8BBB-1E867281230C}" presName="Name0" presStyleCnt="0">
        <dgm:presLayoutVars>
          <dgm:chMax val="7"/>
          <dgm:chPref val="7"/>
          <dgm:dir/>
        </dgm:presLayoutVars>
      </dgm:prSet>
      <dgm:spPr/>
    </dgm:pt>
    <dgm:pt modelId="{F8D9F646-A946-405F-804E-6C4C9F2E1584}" type="pres">
      <dgm:prSet presAssocID="{ADE8B355-C487-4A84-8BBB-1E867281230C}" presName="Name1" presStyleCnt="0"/>
      <dgm:spPr/>
    </dgm:pt>
    <dgm:pt modelId="{1161A974-1681-4A1A-A9C9-D6D48829B3F7}" type="pres">
      <dgm:prSet presAssocID="{ADE8B355-C487-4A84-8BBB-1E867281230C}" presName="cycle" presStyleCnt="0"/>
      <dgm:spPr/>
    </dgm:pt>
    <dgm:pt modelId="{200CBBC8-E7BB-4FDD-86E5-EF8FE7253149}" type="pres">
      <dgm:prSet presAssocID="{ADE8B355-C487-4A84-8BBB-1E867281230C}" presName="srcNode" presStyleLbl="node1" presStyleIdx="0" presStyleCnt="5"/>
      <dgm:spPr/>
    </dgm:pt>
    <dgm:pt modelId="{E483F8AA-3776-4738-B13E-C81A39007AA3}" type="pres">
      <dgm:prSet presAssocID="{ADE8B355-C487-4A84-8BBB-1E867281230C}" presName="conn" presStyleLbl="parChTrans1D2" presStyleIdx="0" presStyleCnt="1"/>
      <dgm:spPr/>
    </dgm:pt>
    <dgm:pt modelId="{4035C3AB-A3D7-4038-86F2-CB0D98113EEF}" type="pres">
      <dgm:prSet presAssocID="{ADE8B355-C487-4A84-8BBB-1E867281230C}" presName="extraNode" presStyleLbl="node1" presStyleIdx="0" presStyleCnt="5"/>
      <dgm:spPr/>
    </dgm:pt>
    <dgm:pt modelId="{FE6416B0-5A52-4F9D-94DB-C50D10281003}" type="pres">
      <dgm:prSet presAssocID="{ADE8B355-C487-4A84-8BBB-1E867281230C}" presName="dstNode" presStyleLbl="node1" presStyleIdx="0" presStyleCnt="5"/>
      <dgm:spPr/>
    </dgm:pt>
    <dgm:pt modelId="{3B43EE61-5468-47D3-AC8F-EFD615D3B199}" type="pres">
      <dgm:prSet presAssocID="{0EF8F7B5-E9EF-40B2-93D0-AF00BC923C34}" presName="text_1" presStyleLbl="node1" presStyleIdx="0" presStyleCnt="5">
        <dgm:presLayoutVars>
          <dgm:bulletEnabled val="1"/>
        </dgm:presLayoutVars>
      </dgm:prSet>
      <dgm:spPr/>
    </dgm:pt>
    <dgm:pt modelId="{EDAB43CA-7B03-43A5-AAE7-961A903C661B}" type="pres">
      <dgm:prSet presAssocID="{0EF8F7B5-E9EF-40B2-93D0-AF00BC923C34}" presName="accent_1" presStyleCnt="0"/>
      <dgm:spPr/>
    </dgm:pt>
    <dgm:pt modelId="{A8116149-E790-4F3C-B84D-98BB20CC6EA2}" type="pres">
      <dgm:prSet presAssocID="{0EF8F7B5-E9EF-40B2-93D0-AF00BC923C34}" presName="accentRepeatNode" presStyleLbl="solidFgAcc1" presStyleIdx="0" presStyleCnt="5"/>
      <dgm:spPr/>
    </dgm:pt>
    <dgm:pt modelId="{58A9C081-F49C-445C-BA97-E2290CDAA9D8}" type="pres">
      <dgm:prSet presAssocID="{56F18289-6706-445A-A5EA-87710EA1175B}" presName="text_2" presStyleLbl="node1" presStyleIdx="1" presStyleCnt="5">
        <dgm:presLayoutVars>
          <dgm:bulletEnabled val="1"/>
        </dgm:presLayoutVars>
      </dgm:prSet>
      <dgm:spPr/>
    </dgm:pt>
    <dgm:pt modelId="{80175A3F-1470-44F0-BF8E-58812F52E5BD}" type="pres">
      <dgm:prSet presAssocID="{56F18289-6706-445A-A5EA-87710EA1175B}" presName="accent_2" presStyleCnt="0"/>
      <dgm:spPr/>
    </dgm:pt>
    <dgm:pt modelId="{F6035A4F-3958-499C-93BE-4EBA5CD236E5}" type="pres">
      <dgm:prSet presAssocID="{56F18289-6706-445A-A5EA-87710EA1175B}" presName="accentRepeatNode" presStyleLbl="solidFgAcc1" presStyleIdx="1" presStyleCnt="5"/>
      <dgm:spPr/>
    </dgm:pt>
    <dgm:pt modelId="{667F98B1-0DC3-490F-BED1-2FBDBA4F1D04}" type="pres">
      <dgm:prSet presAssocID="{50338433-34F1-40E7-A01C-C6DD1FFA59C6}" presName="text_3" presStyleLbl="node1" presStyleIdx="2" presStyleCnt="5">
        <dgm:presLayoutVars>
          <dgm:bulletEnabled val="1"/>
        </dgm:presLayoutVars>
      </dgm:prSet>
      <dgm:spPr/>
    </dgm:pt>
    <dgm:pt modelId="{CD8C9031-BFC4-4957-BDC5-C1F1EFF7526D}" type="pres">
      <dgm:prSet presAssocID="{50338433-34F1-40E7-A01C-C6DD1FFA59C6}" presName="accent_3" presStyleCnt="0"/>
      <dgm:spPr/>
    </dgm:pt>
    <dgm:pt modelId="{61DF17B1-1685-42FE-BF21-CA236FBBD115}" type="pres">
      <dgm:prSet presAssocID="{50338433-34F1-40E7-A01C-C6DD1FFA59C6}" presName="accentRepeatNode" presStyleLbl="solidFgAcc1" presStyleIdx="2" presStyleCnt="5"/>
      <dgm:spPr/>
    </dgm:pt>
    <dgm:pt modelId="{6889D1E5-AAFB-4B0D-9048-4433B956178E}" type="pres">
      <dgm:prSet presAssocID="{18DB0366-10C1-4955-A169-03DBBF4BE944}" presName="text_4" presStyleLbl="node1" presStyleIdx="3" presStyleCnt="5">
        <dgm:presLayoutVars>
          <dgm:bulletEnabled val="1"/>
        </dgm:presLayoutVars>
      </dgm:prSet>
      <dgm:spPr/>
    </dgm:pt>
    <dgm:pt modelId="{A1693EE4-7D1D-473B-AF4C-164845BD771D}" type="pres">
      <dgm:prSet presAssocID="{18DB0366-10C1-4955-A169-03DBBF4BE944}" presName="accent_4" presStyleCnt="0"/>
      <dgm:spPr/>
    </dgm:pt>
    <dgm:pt modelId="{A81F58C3-FEE8-4F0C-8624-78D7527FAC96}" type="pres">
      <dgm:prSet presAssocID="{18DB0366-10C1-4955-A169-03DBBF4BE944}" presName="accentRepeatNode" presStyleLbl="solidFgAcc1" presStyleIdx="3" presStyleCnt="5"/>
      <dgm:spPr/>
    </dgm:pt>
    <dgm:pt modelId="{876D54BE-5CC0-4C55-AB2C-7F2507DB1BB4}" type="pres">
      <dgm:prSet presAssocID="{A061F742-05C8-4931-8FA2-983229C4F036}" presName="text_5" presStyleLbl="node1" presStyleIdx="4" presStyleCnt="5" custScaleX="73026" custLinFactNeighborX="-11152" custLinFactNeighborY="2367">
        <dgm:presLayoutVars>
          <dgm:bulletEnabled val="1"/>
        </dgm:presLayoutVars>
      </dgm:prSet>
      <dgm:spPr/>
    </dgm:pt>
    <dgm:pt modelId="{530CD0CC-BCA5-4309-8F15-2DCE0C352EBE}" type="pres">
      <dgm:prSet presAssocID="{A061F742-05C8-4931-8FA2-983229C4F036}" presName="accent_5" presStyleCnt="0"/>
      <dgm:spPr/>
    </dgm:pt>
    <dgm:pt modelId="{A9841344-AA34-470A-8363-45CEDD947B02}" type="pres">
      <dgm:prSet presAssocID="{A061F742-05C8-4931-8FA2-983229C4F036}" presName="accentRepeatNode" presStyleLbl="solidFgAcc1" presStyleIdx="4" presStyleCnt="5"/>
      <dgm:spPr/>
    </dgm:pt>
  </dgm:ptLst>
  <dgm:cxnLst>
    <dgm:cxn modelId="{9A452D03-866C-4C7E-BD50-91415A8539B7}" type="presOf" srcId="{A061F742-05C8-4931-8FA2-983229C4F036}" destId="{876D54BE-5CC0-4C55-AB2C-7F2507DB1BB4}" srcOrd="0" destOrd="0" presId="urn:microsoft.com/office/officeart/2008/layout/VerticalCurvedList"/>
    <dgm:cxn modelId="{AAA55A21-6D42-4E67-8417-A9D84C46E5D6}" type="presOf" srcId="{0EF8F7B5-E9EF-40B2-93D0-AF00BC923C34}" destId="{3B43EE61-5468-47D3-AC8F-EFD615D3B199}" srcOrd="0" destOrd="0" presId="urn:microsoft.com/office/officeart/2008/layout/VerticalCurvedList"/>
    <dgm:cxn modelId="{DE7C2035-44AC-4408-ABEC-B00C0F165F8F}" srcId="{ADE8B355-C487-4A84-8BBB-1E867281230C}" destId="{56F18289-6706-445A-A5EA-87710EA1175B}" srcOrd="1" destOrd="0" parTransId="{B87F5198-80FB-45A0-AB33-7590A2FD079E}" sibTransId="{9563592C-CCB5-4C45-94A3-AAC0E3A619AE}"/>
    <dgm:cxn modelId="{F5F29A39-DB13-4ED0-A37E-9FC5BDA05ACF}" type="presOf" srcId="{56F18289-6706-445A-A5EA-87710EA1175B}" destId="{58A9C081-F49C-445C-BA97-E2290CDAA9D8}" srcOrd="0" destOrd="0" presId="urn:microsoft.com/office/officeart/2008/layout/VerticalCurvedList"/>
    <dgm:cxn modelId="{925F9162-DAEA-49D2-A04D-E80805BD4180}" srcId="{ADE8B355-C487-4A84-8BBB-1E867281230C}" destId="{A061F742-05C8-4931-8FA2-983229C4F036}" srcOrd="4" destOrd="0" parTransId="{89E359E0-E51C-4F86-A866-C2709345F238}" sibTransId="{835722FE-A143-4332-A10D-EFDC6B77E792}"/>
    <dgm:cxn modelId="{0B73EE71-7033-4125-8D57-FCA311026320}" type="presOf" srcId="{8BC7121E-9520-4187-8E6C-FC1E39F2FDF4}" destId="{E483F8AA-3776-4738-B13E-C81A39007AA3}" srcOrd="0" destOrd="0" presId="urn:microsoft.com/office/officeart/2008/layout/VerticalCurvedList"/>
    <dgm:cxn modelId="{EE445452-54B6-40EB-9F9A-B8385175774B}" type="presOf" srcId="{18DB0366-10C1-4955-A169-03DBBF4BE944}" destId="{6889D1E5-AAFB-4B0D-9048-4433B956178E}" srcOrd="0" destOrd="0" presId="urn:microsoft.com/office/officeart/2008/layout/VerticalCurvedList"/>
    <dgm:cxn modelId="{5106F283-3B9B-4203-835C-B68D41B31161}" srcId="{ADE8B355-C487-4A84-8BBB-1E867281230C}" destId="{0EF8F7B5-E9EF-40B2-93D0-AF00BC923C34}" srcOrd="0" destOrd="0" parTransId="{AD344BE5-B163-440F-B23E-755B62B91435}" sibTransId="{8BC7121E-9520-4187-8E6C-FC1E39F2FDF4}"/>
    <dgm:cxn modelId="{377209BA-2E16-4578-B6DA-A1041C521A56}" type="presOf" srcId="{50338433-34F1-40E7-A01C-C6DD1FFA59C6}" destId="{667F98B1-0DC3-490F-BED1-2FBDBA4F1D04}" srcOrd="0" destOrd="0" presId="urn:microsoft.com/office/officeart/2008/layout/VerticalCurvedList"/>
    <dgm:cxn modelId="{CC66C7E3-2F13-4F02-80EC-22667A4788FD}" srcId="{ADE8B355-C487-4A84-8BBB-1E867281230C}" destId="{50338433-34F1-40E7-A01C-C6DD1FFA59C6}" srcOrd="2" destOrd="0" parTransId="{A5B5EA2B-D425-4811-AEEB-0FEFE8E42E57}" sibTransId="{77F96FF5-3465-4FD8-8DCF-A9BC4AE7104A}"/>
    <dgm:cxn modelId="{A32E39F0-2BEE-4042-8594-426EB4B6B797}" type="presOf" srcId="{ADE8B355-C487-4A84-8BBB-1E867281230C}" destId="{B6E924F8-9B05-42AA-88D1-2E7EC6152EBA}" srcOrd="0" destOrd="0" presId="urn:microsoft.com/office/officeart/2008/layout/VerticalCurvedList"/>
    <dgm:cxn modelId="{F16D8CF7-EB65-4607-B8F7-61BA28CDD9A0}" srcId="{ADE8B355-C487-4A84-8BBB-1E867281230C}" destId="{18DB0366-10C1-4955-A169-03DBBF4BE944}" srcOrd="3" destOrd="0" parTransId="{B2BCC688-E9AD-40C0-A9CF-1408B9BF1112}" sibTransId="{985F54D7-3DE4-4BFA-947A-44B9F364DB90}"/>
    <dgm:cxn modelId="{686B4F84-675B-4FB5-BA0F-84DB009E025F}" type="presParOf" srcId="{B6E924F8-9B05-42AA-88D1-2E7EC6152EBA}" destId="{F8D9F646-A946-405F-804E-6C4C9F2E1584}" srcOrd="0" destOrd="0" presId="urn:microsoft.com/office/officeart/2008/layout/VerticalCurvedList"/>
    <dgm:cxn modelId="{8DA9C042-AAD7-476D-A480-C4CAC7A5B759}" type="presParOf" srcId="{F8D9F646-A946-405F-804E-6C4C9F2E1584}" destId="{1161A974-1681-4A1A-A9C9-D6D48829B3F7}" srcOrd="0" destOrd="0" presId="urn:microsoft.com/office/officeart/2008/layout/VerticalCurvedList"/>
    <dgm:cxn modelId="{51DDFB48-6FAE-483D-A1D1-F762AF7C51FF}" type="presParOf" srcId="{1161A974-1681-4A1A-A9C9-D6D48829B3F7}" destId="{200CBBC8-E7BB-4FDD-86E5-EF8FE7253149}" srcOrd="0" destOrd="0" presId="urn:microsoft.com/office/officeart/2008/layout/VerticalCurvedList"/>
    <dgm:cxn modelId="{4E6AE7D3-4311-47D8-AD8F-D6DE3D3AA8B8}" type="presParOf" srcId="{1161A974-1681-4A1A-A9C9-D6D48829B3F7}" destId="{E483F8AA-3776-4738-B13E-C81A39007AA3}" srcOrd="1" destOrd="0" presId="urn:microsoft.com/office/officeart/2008/layout/VerticalCurvedList"/>
    <dgm:cxn modelId="{651382C5-7FA0-40FB-91D4-7D3076CB50C4}" type="presParOf" srcId="{1161A974-1681-4A1A-A9C9-D6D48829B3F7}" destId="{4035C3AB-A3D7-4038-86F2-CB0D98113EEF}" srcOrd="2" destOrd="0" presId="urn:microsoft.com/office/officeart/2008/layout/VerticalCurvedList"/>
    <dgm:cxn modelId="{FC3BF3F6-D645-4967-9074-A56BE382B7EB}" type="presParOf" srcId="{1161A974-1681-4A1A-A9C9-D6D48829B3F7}" destId="{FE6416B0-5A52-4F9D-94DB-C50D10281003}" srcOrd="3" destOrd="0" presId="urn:microsoft.com/office/officeart/2008/layout/VerticalCurvedList"/>
    <dgm:cxn modelId="{5D38B302-C930-4459-B03B-2EE765C9C89E}" type="presParOf" srcId="{F8D9F646-A946-405F-804E-6C4C9F2E1584}" destId="{3B43EE61-5468-47D3-AC8F-EFD615D3B199}" srcOrd="1" destOrd="0" presId="urn:microsoft.com/office/officeart/2008/layout/VerticalCurvedList"/>
    <dgm:cxn modelId="{5213AA76-9DFF-43C1-B5AE-1C904CF3535B}" type="presParOf" srcId="{F8D9F646-A946-405F-804E-6C4C9F2E1584}" destId="{EDAB43CA-7B03-43A5-AAE7-961A903C661B}" srcOrd="2" destOrd="0" presId="urn:microsoft.com/office/officeart/2008/layout/VerticalCurvedList"/>
    <dgm:cxn modelId="{E0FE4AE0-CC7C-4E3B-B381-C4F26C68D5E1}" type="presParOf" srcId="{EDAB43CA-7B03-43A5-AAE7-961A903C661B}" destId="{A8116149-E790-4F3C-B84D-98BB20CC6EA2}" srcOrd="0" destOrd="0" presId="urn:microsoft.com/office/officeart/2008/layout/VerticalCurvedList"/>
    <dgm:cxn modelId="{A9AC5140-03BF-4198-9379-04DCF1BA110B}" type="presParOf" srcId="{F8D9F646-A946-405F-804E-6C4C9F2E1584}" destId="{58A9C081-F49C-445C-BA97-E2290CDAA9D8}" srcOrd="3" destOrd="0" presId="urn:microsoft.com/office/officeart/2008/layout/VerticalCurvedList"/>
    <dgm:cxn modelId="{C5F41F94-C185-470D-AFC7-594950DB15BC}" type="presParOf" srcId="{F8D9F646-A946-405F-804E-6C4C9F2E1584}" destId="{80175A3F-1470-44F0-BF8E-58812F52E5BD}" srcOrd="4" destOrd="0" presId="urn:microsoft.com/office/officeart/2008/layout/VerticalCurvedList"/>
    <dgm:cxn modelId="{453F7C59-D1CD-458C-B447-ADCFE9493B7F}" type="presParOf" srcId="{80175A3F-1470-44F0-BF8E-58812F52E5BD}" destId="{F6035A4F-3958-499C-93BE-4EBA5CD236E5}" srcOrd="0" destOrd="0" presId="urn:microsoft.com/office/officeart/2008/layout/VerticalCurvedList"/>
    <dgm:cxn modelId="{8F5CF30F-6670-435E-8942-1E270AF042D1}" type="presParOf" srcId="{F8D9F646-A946-405F-804E-6C4C9F2E1584}" destId="{667F98B1-0DC3-490F-BED1-2FBDBA4F1D04}" srcOrd="5" destOrd="0" presId="urn:microsoft.com/office/officeart/2008/layout/VerticalCurvedList"/>
    <dgm:cxn modelId="{B29B9D68-A3A1-446E-80FC-BE607831C1DD}" type="presParOf" srcId="{F8D9F646-A946-405F-804E-6C4C9F2E1584}" destId="{CD8C9031-BFC4-4957-BDC5-C1F1EFF7526D}" srcOrd="6" destOrd="0" presId="urn:microsoft.com/office/officeart/2008/layout/VerticalCurvedList"/>
    <dgm:cxn modelId="{46C3F767-018D-4B7A-93D0-CB076099002B}" type="presParOf" srcId="{CD8C9031-BFC4-4957-BDC5-C1F1EFF7526D}" destId="{61DF17B1-1685-42FE-BF21-CA236FBBD115}" srcOrd="0" destOrd="0" presId="urn:microsoft.com/office/officeart/2008/layout/VerticalCurvedList"/>
    <dgm:cxn modelId="{5AD83757-74EF-4469-81D8-7E0A04E6F417}" type="presParOf" srcId="{F8D9F646-A946-405F-804E-6C4C9F2E1584}" destId="{6889D1E5-AAFB-4B0D-9048-4433B956178E}" srcOrd="7" destOrd="0" presId="urn:microsoft.com/office/officeart/2008/layout/VerticalCurvedList"/>
    <dgm:cxn modelId="{639AD730-3F40-4331-ADCF-514C66E8AE8B}" type="presParOf" srcId="{F8D9F646-A946-405F-804E-6C4C9F2E1584}" destId="{A1693EE4-7D1D-473B-AF4C-164845BD771D}" srcOrd="8" destOrd="0" presId="urn:microsoft.com/office/officeart/2008/layout/VerticalCurvedList"/>
    <dgm:cxn modelId="{D54252D0-B438-4267-AE7D-B340E9A8F768}" type="presParOf" srcId="{A1693EE4-7D1D-473B-AF4C-164845BD771D}" destId="{A81F58C3-FEE8-4F0C-8624-78D7527FAC96}" srcOrd="0" destOrd="0" presId="urn:microsoft.com/office/officeart/2008/layout/VerticalCurvedList"/>
    <dgm:cxn modelId="{66C28410-4014-4FE7-91F5-567817DD7A5A}" type="presParOf" srcId="{F8D9F646-A946-405F-804E-6C4C9F2E1584}" destId="{876D54BE-5CC0-4C55-AB2C-7F2507DB1BB4}" srcOrd="9" destOrd="0" presId="urn:microsoft.com/office/officeart/2008/layout/VerticalCurvedList"/>
    <dgm:cxn modelId="{E8180950-55A5-4D3B-9047-5DA569DCED9F}" type="presParOf" srcId="{F8D9F646-A946-405F-804E-6C4C9F2E1584}" destId="{530CD0CC-BCA5-4309-8F15-2DCE0C352EBE}" srcOrd="10" destOrd="0" presId="urn:microsoft.com/office/officeart/2008/layout/VerticalCurvedList"/>
    <dgm:cxn modelId="{13403CE9-2B46-4322-9469-D113C99F03A9}" type="presParOf" srcId="{530CD0CC-BCA5-4309-8F15-2DCE0C352EBE}" destId="{A9841344-AA34-470A-8363-45CEDD947B0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83275B-C2A8-4775-ADE9-6196FFD79F70}"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B754B79A-3BEF-47C8-AB82-53008F3E50A3}">
      <dgm:prSet phldrT="[Text]"/>
      <dgm:spPr>
        <a:solidFill>
          <a:schemeClr val="accent5">
            <a:lumMod val="75000"/>
          </a:schemeClr>
        </a:solidFill>
      </dgm:spPr>
      <dgm:t>
        <a:bodyPr/>
        <a:lstStyle/>
        <a:p>
          <a:r>
            <a:rPr lang="en-US" b="1" dirty="0">
              <a:solidFill>
                <a:schemeClr val="bg1"/>
              </a:solidFill>
            </a:rPr>
            <a:t>Decisions</a:t>
          </a:r>
        </a:p>
      </dgm:t>
    </dgm:pt>
    <dgm:pt modelId="{427F0EA2-13C5-48C1-BE4A-159FFDC604AF}" type="parTrans" cxnId="{C59F078B-14D0-41F5-B8FC-FD602FED75A9}">
      <dgm:prSet/>
      <dgm:spPr/>
      <dgm:t>
        <a:bodyPr/>
        <a:lstStyle/>
        <a:p>
          <a:endParaRPr lang="en-US"/>
        </a:p>
      </dgm:t>
    </dgm:pt>
    <dgm:pt modelId="{DC73B22A-86B5-4B06-AF73-9D9372C2588E}" type="sibTrans" cxnId="{C59F078B-14D0-41F5-B8FC-FD602FED75A9}">
      <dgm:prSet/>
      <dgm:spPr/>
      <dgm:t>
        <a:bodyPr/>
        <a:lstStyle/>
        <a:p>
          <a:endParaRPr lang="en-US"/>
        </a:p>
      </dgm:t>
    </dgm:pt>
    <dgm:pt modelId="{AF68D615-2848-477B-A2FC-ADE5130CDD35}">
      <dgm:prSet phldrT="[Text]"/>
      <dgm:spPr>
        <a:solidFill>
          <a:schemeClr val="accent2">
            <a:lumMod val="50000"/>
          </a:schemeClr>
        </a:solidFill>
      </dgm:spPr>
      <dgm:t>
        <a:bodyPr/>
        <a:lstStyle/>
        <a:p>
          <a:r>
            <a:rPr lang="en-US" dirty="0"/>
            <a:t>Not Receive Accreditation</a:t>
          </a:r>
        </a:p>
      </dgm:t>
    </dgm:pt>
    <dgm:pt modelId="{21AEC197-B367-43DD-978C-6EF141341AF4}" type="parTrans" cxnId="{208E418F-A70F-4EF0-B051-98BED585131F}">
      <dgm:prSet/>
      <dgm:spPr/>
      <dgm:t>
        <a:bodyPr/>
        <a:lstStyle/>
        <a:p>
          <a:endParaRPr lang="en-US"/>
        </a:p>
      </dgm:t>
    </dgm:pt>
    <dgm:pt modelId="{A2D515DD-B78B-426F-93E1-76BC2A48D3F0}" type="sibTrans" cxnId="{208E418F-A70F-4EF0-B051-98BED585131F}">
      <dgm:prSet/>
      <dgm:spPr/>
      <dgm:t>
        <a:bodyPr/>
        <a:lstStyle/>
        <a:p>
          <a:endParaRPr lang="en-US"/>
        </a:p>
      </dgm:t>
    </dgm:pt>
    <dgm:pt modelId="{4A89F9A8-4441-4BDB-AC7E-34A13BC51E9F}">
      <dgm:prSet phldrT="[Text]"/>
      <dgm:spPr/>
      <dgm:t>
        <a:bodyPr/>
        <a:lstStyle/>
        <a:p>
          <a:r>
            <a:rPr lang="en-US" dirty="0"/>
            <a:t>Candidacy</a:t>
          </a:r>
        </a:p>
      </dgm:t>
    </dgm:pt>
    <dgm:pt modelId="{C5022F76-9A1F-4CC8-B76F-3B582581A676}" type="parTrans" cxnId="{3BD38CAF-0A78-4AE1-A1EF-6F84C0DC147F}">
      <dgm:prSet/>
      <dgm:spPr/>
      <dgm:t>
        <a:bodyPr/>
        <a:lstStyle/>
        <a:p>
          <a:endParaRPr lang="en-US"/>
        </a:p>
      </dgm:t>
    </dgm:pt>
    <dgm:pt modelId="{712E913F-7C49-47FA-86BF-889DD4BEBA69}" type="sibTrans" cxnId="{3BD38CAF-0A78-4AE1-A1EF-6F84C0DC147F}">
      <dgm:prSet/>
      <dgm:spPr/>
      <dgm:t>
        <a:bodyPr/>
        <a:lstStyle/>
        <a:p>
          <a:endParaRPr lang="en-US"/>
        </a:p>
      </dgm:t>
    </dgm:pt>
    <dgm:pt modelId="{52FF0F87-4AAC-47E0-A67B-82C2AD07C75F}">
      <dgm:prSet phldrT="[Text]"/>
      <dgm:spPr/>
      <dgm:t>
        <a:bodyPr/>
        <a:lstStyle/>
        <a:p>
          <a:r>
            <a:rPr lang="en-US" dirty="0"/>
            <a:t>2 Year Accreditation</a:t>
          </a:r>
        </a:p>
      </dgm:t>
    </dgm:pt>
    <dgm:pt modelId="{D93D5782-3EB2-4092-9765-D6BE69E0296A}" type="parTrans" cxnId="{6170B144-A26B-4101-8B10-C619178DD444}">
      <dgm:prSet/>
      <dgm:spPr/>
      <dgm:t>
        <a:bodyPr/>
        <a:lstStyle/>
        <a:p>
          <a:endParaRPr lang="en-US"/>
        </a:p>
      </dgm:t>
    </dgm:pt>
    <dgm:pt modelId="{C8A72CC5-D487-471B-936D-AE492DB1069D}" type="sibTrans" cxnId="{6170B144-A26B-4101-8B10-C619178DD444}">
      <dgm:prSet/>
      <dgm:spPr/>
      <dgm:t>
        <a:bodyPr/>
        <a:lstStyle/>
        <a:p>
          <a:endParaRPr lang="en-US"/>
        </a:p>
      </dgm:t>
    </dgm:pt>
    <dgm:pt modelId="{ECDE5C6D-E997-4B35-9837-E1CE9A4AE1A5}">
      <dgm:prSet phldrT="[Text]"/>
      <dgm:spPr/>
      <dgm:t>
        <a:bodyPr/>
        <a:lstStyle/>
        <a:p>
          <a:r>
            <a:rPr lang="en-US" dirty="0"/>
            <a:t>5 Year Accreditation</a:t>
          </a:r>
        </a:p>
      </dgm:t>
    </dgm:pt>
    <dgm:pt modelId="{E8593C9C-9481-44A0-BA95-A11F2C851095}" type="parTrans" cxnId="{B86DD4E5-1E95-4532-A02D-C52B1DBB8E70}">
      <dgm:prSet/>
      <dgm:spPr/>
      <dgm:t>
        <a:bodyPr/>
        <a:lstStyle/>
        <a:p>
          <a:endParaRPr lang="en-US"/>
        </a:p>
      </dgm:t>
    </dgm:pt>
    <dgm:pt modelId="{612A2CB7-E249-4A95-85A2-0EFD50066776}" type="sibTrans" cxnId="{B86DD4E5-1E95-4532-A02D-C52B1DBB8E70}">
      <dgm:prSet/>
      <dgm:spPr/>
      <dgm:t>
        <a:bodyPr/>
        <a:lstStyle/>
        <a:p>
          <a:endParaRPr lang="en-US"/>
        </a:p>
      </dgm:t>
    </dgm:pt>
    <dgm:pt modelId="{27E35287-C078-4860-A225-EFD46A0A98E0}" type="pres">
      <dgm:prSet presAssocID="{A683275B-C2A8-4775-ADE9-6196FFD79F70}" presName="diagram" presStyleCnt="0">
        <dgm:presLayoutVars>
          <dgm:chMax val="1"/>
          <dgm:dir/>
          <dgm:animLvl val="ctr"/>
          <dgm:resizeHandles val="exact"/>
        </dgm:presLayoutVars>
      </dgm:prSet>
      <dgm:spPr/>
    </dgm:pt>
    <dgm:pt modelId="{F0D9479D-7AF8-410B-8DE8-CDB1136B822B}" type="pres">
      <dgm:prSet presAssocID="{A683275B-C2A8-4775-ADE9-6196FFD79F70}" presName="matrix" presStyleCnt="0"/>
      <dgm:spPr/>
    </dgm:pt>
    <dgm:pt modelId="{562A0288-3EBA-4DED-9BB7-FAEFA4B6DAF1}" type="pres">
      <dgm:prSet presAssocID="{A683275B-C2A8-4775-ADE9-6196FFD79F70}" presName="tile1" presStyleLbl="node1" presStyleIdx="0" presStyleCnt="4"/>
      <dgm:spPr/>
    </dgm:pt>
    <dgm:pt modelId="{68676FB2-D031-4607-BD40-342A058A25FE}" type="pres">
      <dgm:prSet presAssocID="{A683275B-C2A8-4775-ADE9-6196FFD79F70}" presName="tile1text" presStyleLbl="node1" presStyleIdx="0" presStyleCnt="4">
        <dgm:presLayoutVars>
          <dgm:chMax val="0"/>
          <dgm:chPref val="0"/>
          <dgm:bulletEnabled val="1"/>
        </dgm:presLayoutVars>
      </dgm:prSet>
      <dgm:spPr/>
    </dgm:pt>
    <dgm:pt modelId="{9EBE9CA3-C3A7-4BAD-ACD7-D1FA8B87049E}" type="pres">
      <dgm:prSet presAssocID="{A683275B-C2A8-4775-ADE9-6196FFD79F70}" presName="tile2" presStyleLbl="node1" presStyleIdx="1" presStyleCnt="4"/>
      <dgm:spPr/>
    </dgm:pt>
    <dgm:pt modelId="{1A0EE05B-C32F-41C3-A49B-5AC7B01FF775}" type="pres">
      <dgm:prSet presAssocID="{A683275B-C2A8-4775-ADE9-6196FFD79F70}" presName="tile2text" presStyleLbl="node1" presStyleIdx="1" presStyleCnt="4">
        <dgm:presLayoutVars>
          <dgm:chMax val="0"/>
          <dgm:chPref val="0"/>
          <dgm:bulletEnabled val="1"/>
        </dgm:presLayoutVars>
      </dgm:prSet>
      <dgm:spPr/>
    </dgm:pt>
    <dgm:pt modelId="{7B98A3C5-545D-4F17-BB9B-E29F9E8E1CCC}" type="pres">
      <dgm:prSet presAssocID="{A683275B-C2A8-4775-ADE9-6196FFD79F70}" presName="tile3" presStyleLbl="node1" presStyleIdx="2" presStyleCnt="4"/>
      <dgm:spPr/>
    </dgm:pt>
    <dgm:pt modelId="{D347CE8F-703E-4671-8B14-F4A5F73390F0}" type="pres">
      <dgm:prSet presAssocID="{A683275B-C2A8-4775-ADE9-6196FFD79F70}" presName="tile3text" presStyleLbl="node1" presStyleIdx="2" presStyleCnt="4">
        <dgm:presLayoutVars>
          <dgm:chMax val="0"/>
          <dgm:chPref val="0"/>
          <dgm:bulletEnabled val="1"/>
        </dgm:presLayoutVars>
      </dgm:prSet>
      <dgm:spPr/>
    </dgm:pt>
    <dgm:pt modelId="{ADDF65C7-18F4-4007-8DB1-BBD78A9A97A9}" type="pres">
      <dgm:prSet presAssocID="{A683275B-C2A8-4775-ADE9-6196FFD79F70}" presName="tile4" presStyleLbl="node1" presStyleIdx="3" presStyleCnt="4"/>
      <dgm:spPr/>
    </dgm:pt>
    <dgm:pt modelId="{FF5792E8-A357-4558-A21E-1C10069FAD30}" type="pres">
      <dgm:prSet presAssocID="{A683275B-C2A8-4775-ADE9-6196FFD79F70}" presName="tile4text" presStyleLbl="node1" presStyleIdx="3" presStyleCnt="4">
        <dgm:presLayoutVars>
          <dgm:chMax val="0"/>
          <dgm:chPref val="0"/>
          <dgm:bulletEnabled val="1"/>
        </dgm:presLayoutVars>
      </dgm:prSet>
      <dgm:spPr/>
    </dgm:pt>
    <dgm:pt modelId="{B2D6C067-9B82-4707-B09B-C375582C1177}" type="pres">
      <dgm:prSet presAssocID="{A683275B-C2A8-4775-ADE9-6196FFD79F70}" presName="centerTile" presStyleLbl="fgShp" presStyleIdx="0" presStyleCnt="1">
        <dgm:presLayoutVars>
          <dgm:chMax val="0"/>
          <dgm:chPref val="0"/>
        </dgm:presLayoutVars>
      </dgm:prSet>
      <dgm:spPr/>
    </dgm:pt>
  </dgm:ptLst>
  <dgm:cxnLst>
    <dgm:cxn modelId="{70A2DA09-A3D1-4065-8036-07BCC27C6935}" type="presOf" srcId="{52FF0F87-4AAC-47E0-A67B-82C2AD07C75F}" destId="{7B98A3C5-545D-4F17-BB9B-E29F9E8E1CCC}" srcOrd="0" destOrd="0" presId="urn:microsoft.com/office/officeart/2005/8/layout/matrix1"/>
    <dgm:cxn modelId="{6EDF6740-F656-4188-8B97-87AD52AC31DA}" type="presOf" srcId="{A683275B-C2A8-4775-ADE9-6196FFD79F70}" destId="{27E35287-C078-4860-A225-EFD46A0A98E0}" srcOrd="0" destOrd="0" presId="urn:microsoft.com/office/officeart/2005/8/layout/matrix1"/>
    <dgm:cxn modelId="{6B063562-1493-4DA6-819E-2840CAB314B5}" type="presOf" srcId="{AF68D615-2848-477B-A2FC-ADE5130CDD35}" destId="{68676FB2-D031-4607-BD40-342A058A25FE}" srcOrd="1" destOrd="0" presId="urn:microsoft.com/office/officeart/2005/8/layout/matrix1"/>
    <dgm:cxn modelId="{6170B144-A26B-4101-8B10-C619178DD444}" srcId="{B754B79A-3BEF-47C8-AB82-53008F3E50A3}" destId="{52FF0F87-4AAC-47E0-A67B-82C2AD07C75F}" srcOrd="2" destOrd="0" parTransId="{D93D5782-3EB2-4092-9765-D6BE69E0296A}" sibTransId="{C8A72CC5-D487-471B-936D-AE492DB1069D}"/>
    <dgm:cxn modelId="{B3465752-5EF0-4BCB-95D0-6E8BD48CEE67}" type="presOf" srcId="{AF68D615-2848-477B-A2FC-ADE5130CDD35}" destId="{562A0288-3EBA-4DED-9BB7-FAEFA4B6DAF1}" srcOrd="0" destOrd="0" presId="urn:microsoft.com/office/officeart/2005/8/layout/matrix1"/>
    <dgm:cxn modelId="{74165553-59DA-4790-8718-CF174F39D68D}" type="presOf" srcId="{4A89F9A8-4441-4BDB-AC7E-34A13BC51E9F}" destId="{1A0EE05B-C32F-41C3-A49B-5AC7B01FF775}" srcOrd="1" destOrd="0" presId="urn:microsoft.com/office/officeart/2005/8/layout/matrix1"/>
    <dgm:cxn modelId="{F8F75088-5146-4653-81C2-45343B4E749C}" type="presOf" srcId="{B754B79A-3BEF-47C8-AB82-53008F3E50A3}" destId="{B2D6C067-9B82-4707-B09B-C375582C1177}" srcOrd="0" destOrd="0" presId="urn:microsoft.com/office/officeart/2005/8/layout/matrix1"/>
    <dgm:cxn modelId="{C59F078B-14D0-41F5-B8FC-FD602FED75A9}" srcId="{A683275B-C2A8-4775-ADE9-6196FFD79F70}" destId="{B754B79A-3BEF-47C8-AB82-53008F3E50A3}" srcOrd="0" destOrd="0" parTransId="{427F0EA2-13C5-48C1-BE4A-159FFDC604AF}" sibTransId="{DC73B22A-86B5-4B06-AF73-9D9372C2588E}"/>
    <dgm:cxn modelId="{208E418F-A70F-4EF0-B051-98BED585131F}" srcId="{B754B79A-3BEF-47C8-AB82-53008F3E50A3}" destId="{AF68D615-2848-477B-A2FC-ADE5130CDD35}" srcOrd="0" destOrd="0" parTransId="{21AEC197-B367-43DD-978C-6EF141341AF4}" sibTransId="{A2D515DD-B78B-426F-93E1-76BC2A48D3F0}"/>
    <dgm:cxn modelId="{3BD38CAF-0A78-4AE1-A1EF-6F84C0DC147F}" srcId="{B754B79A-3BEF-47C8-AB82-53008F3E50A3}" destId="{4A89F9A8-4441-4BDB-AC7E-34A13BC51E9F}" srcOrd="1" destOrd="0" parTransId="{C5022F76-9A1F-4CC8-B76F-3B582581A676}" sibTransId="{712E913F-7C49-47FA-86BF-889DD4BEBA69}"/>
    <dgm:cxn modelId="{AEAEF9BC-2D1A-41EF-BB7D-4DA325A37C78}" type="presOf" srcId="{52FF0F87-4AAC-47E0-A67B-82C2AD07C75F}" destId="{D347CE8F-703E-4671-8B14-F4A5F73390F0}" srcOrd="1" destOrd="0" presId="urn:microsoft.com/office/officeart/2005/8/layout/matrix1"/>
    <dgm:cxn modelId="{B86DD4E5-1E95-4532-A02D-C52B1DBB8E70}" srcId="{B754B79A-3BEF-47C8-AB82-53008F3E50A3}" destId="{ECDE5C6D-E997-4B35-9837-E1CE9A4AE1A5}" srcOrd="3" destOrd="0" parTransId="{E8593C9C-9481-44A0-BA95-A11F2C851095}" sibTransId="{612A2CB7-E249-4A95-85A2-0EFD50066776}"/>
    <dgm:cxn modelId="{9EE916E7-7FE8-4348-B895-2EE3BFD722E9}" type="presOf" srcId="{4A89F9A8-4441-4BDB-AC7E-34A13BC51E9F}" destId="{9EBE9CA3-C3A7-4BAD-ACD7-D1FA8B87049E}" srcOrd="0" destOrd="0" presId="urn:microsoft.com/office/officeart/2005/8/layout/matrix1"/>
    <dgm:cxn modelId="{1B3C15F3-6B5F-4DD7-82B3-DC7F04542E06}" type="presOf" srcId="{ECDE5C6D-E997-4B35-9837-E1CE9A4AE1A5}" destId="{FF5792E8-A357-4558-A21E-1C10069FAD30}" srcOrd="1" destOrd="0" presId="urn:microsoft.com/office/officeart/2005/8/layout/matrix1"/>
    <dgm:cxn modelId="{EEB82FF9-6D44-4BCD-9B72-FC72DD56A9D2}" type="presOf" srcId="{ECDE5C6D-E997-4B35-9837-E1CE9A4AE1A5}" destId="{ADDF65C7-18F4-4007-8DB1-BBD78A9A97A9}" srcOrd="0" destOrd="0" presId="urn:microsoft.com/office/officeart/2005/8/layout/matrix1"/>
    <dgm:cxn modelId="{CBA1DC4B-D7AA-428E-B3D9-CD8245ADDE1A}" type="presParOf" srcId="{27E35287-C078-4860-A225-EFD46A0A98E0}" destId="{F0D9479D-7AF8-410B-8DE8-CDB1136B822B}" srcOrd="0" destOrd="0" presId="urn:microsoft.com/office/officeart/2005/8/layout/matrix1"/>
    <dgm:cxn modelId="{B0614C11-DBA3-458C-A0F5-56DF9FC24D82}" type="presParOf" srcId="{F0D9479D-7AF8-410B-8DE8-CDB1136B822B}" destId="{562A0288-3EBA-4DED-9BB7-FAEFA4B6DAF1}" srcOrd="0" destOrd="0" presId="urn:microsoft.com/office/officeart/2005/8/layout/matrix1"/>
    <dgm:cxn modelId="{A8226014-F71A-4FBC-A237-726E64F0B8B8}" type="presParOf" srcId="{F0D9479D-7AF8-410B-8DE8-CDB1136B822B}" destId="{68676FB2-D031-4607-BD40-342A058A25FE}" srcOrd="1" destOrd="0" presId="urn:microsoft.com/office/officeart/2005/8/layout/matrix1"/>
    <dgm:cxn modelId="{631A2EDC-CBBF-410E-B3B9-0A0E4DBDF6B8}" type="presParOf" srcId="{F0D9479D-7AF8-410B-8DE8-CDB1136B822B}" destId="{9EBE9CA3-C3A7-4BAD-ACD7-D1FA8B87049E}" srcOrd="2" destOrd="0" presId="urn:microsoft.com/office/officeart/2005/8/layout/matrix1"/>
    <dgm:cxn modelId="{450F1E0F-6C2D-43D3-B8DE-D481D32A338A}" type="presParOf" srcId="{F0D9479D-7AF8-410B-8DE8-CDB1136B822B}" destId="{1A0EE05B-C32F-41C3-A49B-5AC7B01FF775}" srcOrd="3" destOrd="0" presId="urn:microsoft.com/office/officeart/2005/8/layout/matrix1"/>
    <dgm:cxn modelId="{36C5F662-7E0F-491C-B11F-D1A7BAAF35C2}" type="presParOf" srcId="{F0D9479D-7AF8-410B-8DE8-CDB1136B822B}" destId="{7B98A3C5-545D-4F17-BB9B-E29F9E8E1CCC}" srcOrd="4" destOrd="0" presId="urn:microsoft.com/office/officeart/2005/8/layout/matrix1"/>
    <dgm:cxn modelId="{EBA95D6E-1D58-4F9D-9536-390B342F5C9F}" type="presParOf" srcId="{F0D9479D-7AF8-410B-8DE8-CDB1136B822B}" destId="{D347CE8F-703E-4671-8B14-F4A5F73390F0}" srcOrd="5" destOrd="0" presId="urn:microsoft.com/office/officeart/2005/8/layout/matrix1"/>
    <dgm:cxn modelId="{1480352D-6B69-4343-9CE6-FC64F31DDCED}" type="presParOf" srcId="{F0D9479D-7AF8-410B-8DE8-CDB1136B822B}" destId="{ADDF65C7-18F4-4007-8DB1-BBD78A9A97A9}" srcOrd="6" destOrd="0" presId="urn:microsoft.com/office/officeart/2005/8/layout/matrix1"/>
    <dgm:cxn modelId="{2724F96D-3EC9-424C-A5C5-D3F90EFC444E}" type="presParOf" srcId="{F0D9479D-7AF8-410B-8DE8-CDB1136B822B}" destId="{FF5792E8-A357-4558-A21E-1C10069FAD30}" srcOrd="7" destOrd="0" presId="urn:microsoft.com/office/officeart/2005/8/layout/matrix1"/>
    <dgm:cxn modelId="{B0437612-2985-4821-A1CB-A84077FE1E49}" type="presParOf" srcId="{27E35287-C078-4860-A225-EFD46A0A98E0}" destId="{B2D6C067-9B82-4707-B09B-C375582C117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2FC02-14B2-444A-91C6-8C658E05BF1C}">
      <dsp:nvSpPr>
        <dsp:cNvPr id="0" name=""/>
        <dsp:cNvSpPr/>
      </dsp:nvSpPr>
      <dsp:spPr>
        <a:xfrm>
          <a:off x="-4217203" y="-647073"/>
          <a:ext cx="5024809" cy="5024809"/>
        </a:xfrm>
        <a:prstGeom prst="blockArc">
          <a:avLst>
            <a:gd name="adj1" fmla="val 18900000"/>
            <a:gd name="adj2" fmla="val 2700000"/>
            <a:gd name="adj3" fmla="val 43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1C29A-A0FE-4B9F-A251-695CF446C85D}">
      <dsp:nvSpPr>
        <dsp:cNvPr id="0" name=""/>
        <dsp:cNvSpPr/>
      </dsp:nvSpPr>
      <dsp:spPr>
        <a:xfrm>
          <a:off x="383859" y="294618"/>
          <a:ext cx="10042552" cy="5739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53"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b="1" kern="1200" dirty="0">
              <a:solidFill>
                <a:schemeClr val="accent1">
                  <a:lumMod val="50000"/>
                </a:schemeClr>
              </a:solidFill>
            </a:rPr>
            <a:t>Set Standards </a:t>
          </a:r>
          <a:r>
            <a:rPr lang="en-US" sz="1900" b="0" kern="1200" dirty="0">
              <a:solidFill>
                <a:schemeClr val="accent1">
                  <a:lumMod val="50000"/>
                </a:schemeClr>
              </a:solidFill>
            </a:rPr>
            <a:t>for </a:t>
          </a:r>
          <a:r>
            <a:rPr lang="en-US" sz="1900" kern="1200" dirty="0">
              <a:solidFill>
                <a:schemeClr val="accent1">
                  <a:lumMod val="50000"/>
                </a:schemeClr>
              </a:solidFill>
            </a:rPr>
            <a:t>language education</a:t>
          </a:r>
          <a:endParaRPr lang="tr-TR" sz="1900" kern="1200" dirty="0">
            <a:solidFill>
              <a:schemeClr val="accent1">
                <a:lumMod val="50000"/>
              </a:schemeClr>
            </a:solidFill>
          </a:endParaRPr>
        </a:p>
      </dsp:txBody>
      <dsp:txXfrm>
        <a:off x="383859" y="294618"/>
        <a:ext cx="10042552" cy="573925"/>
      </dsp:txXfrm>
    </dsp:sp>
    <dsp:sp modelId="{77AC09DF-7E29-48A8-9E64-62F2B1AC922B}">
      <dsp:nvSpPr>
        <dsp:cNvPr id="0" name=""/>
        <dsp:cNvSpPr/>
      </dsp:nvSpPr>
      <dsp:spPr>
        <a:xfrm>
          <a:off x="64422" y="215072"/>
          <a:ext cx="717406" cy="71740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34585-01B4-44CA-9E95-FA342CEA4CFA}">
      <dsp:nvSpPr>
        <dsp:cNvPr id="0" name=""/>
        <dsp:cNvSpPr/>
      </dsp:nvSpPr>
      <dsp:spPr>
        <a:xfrm>
          <a:off x="752170" y="1147850"/>
          <a:ext cx="9713507" cy="5739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53"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solidFill>
                <a:schemeClr val="accent1">
                  <a:lumMod val="50000"/>
                </a:schemeClr>
              </a:solidFill>
            </a:rPr>
            <a:t>Conduct </a:t>
          </a:r>
          <a:r>
            <a:rPr lang="en-US" sz="1900" b="1" kern="1200" dirty="0">
              <a:solidFill>
                <a:schemeClr val="accent1">
                  <a:lumMod val="50000"/>
                </a:schemeClr>
              </a:solidFill>
            </a:rPr>
            <a:t>evaluation and accreditation activities </a:t>
          </a:r>
          <a:r>
            <a:rPr lang="en-US" sz="1900" kern="1200" dirty="0">
              <a:solidFill>
                <a:schemeClr val="accent1">
                  <a:lumMod val="50000"/>
                </a:schemeClr>
              </a:solidFill>
            </a:rPr>
            <a:t>of language </a:t>
          </a:r>
          <a:r>
            <a:rPr lang="tr-TR" sz="1900" kern="1200" dirty="0">
              <a:solidFill>
                <a:schemeClr val="accent1">
                  <a:lumMod val="50000"/>
                </a:schemeClr>
              </a:solidFill>
            </a:rPr>
            <a:t>program</a:t>
          </a:r>
          <a:r>
            <a:rPr lang="en-US" sz="1900" kern="1200" dirty="0">
              <a:solidFill>
                <a:schemeClr val="accent1">
                  <a:lumMod val="50000"/>
                </a:schemeClr>
              </a:solidFill>
            </a:rPr>
            <a:t>s</a:t>
          </a:r>
          <a:endParaRPr lang="tr-TR" sz="1900" kern="1200" dirty="0">
            <a:solidFill>
              <a:schemeClr val="accent1">
                <a:lumMod val="50000"/>
              </a:schemeClr>
            </a:solidFill>
          </a:endParaRPr>
        </a:p>
      </dsp:txBody>
      <dsp:txXfrm>
        <a:off x="752170" y="1147850"/>
        <a:ext cx="9713507" cy="573925"/>
      </dsp:txXfrm>
    </dsp:sp>
    <dsp:sp modelId="{011B216B-B699-4C83-9919-659581ABAC6E}">
      <dsp:nvSpPr>
        <dsp:cNvPr id="0" name=""/>
        <dsp:cNvSpPr/>
      </dsp:nvSpPr>
      <dsp:spPr>
        <a:xfrm>
          <a:off x="393467" y="1076109"/>
          <a:ext cx="717406" cy="71740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CBAA8-72D2-42E3-9F54-ECB3C88B0C94}">
      <dsp:nvSpPr>
        <dsp:cNvPr id="0" name=""/>
        <dsp:cNvSpPr/>
      </dsp:nvSpPr>
      <dsp:spPr>
        <a:xfrm>
          <a:off x="752170" y="2008886"/>
          <a:ext cx="9713507" cy="5739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53"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solidFill>
                <a:schemeClr val="accent1">
                  <a:lumMod val="50000"/>
                </a:schemeClr>
              </a:solidFill>
            </a:rPr>
            <a:t>Increase the </a:t>
          </a:r>
          <a:r>
            <a:rPr lang="en-US" sz="1900" b="1" kern="1200" dirty="0">
              <a:solidFill>
                <a:schemeClr val="accent1">
                  <a:lumMod val="50000"/>
                </a:schemeClr>
              </a:solidFill>
            </a:rPr>
            <a:t>number of DEDAK reviewers</a:t>
          </a:r>
          <a:r>
            <a:rPr lang="en-US" sz="1900" kern="1200" dirty="0">
              <a:solidFill>
                <a:schemeClr val="accent1">
                  <a:lumMod val="50000"/>
                </a:schemeClr>
              </a:solidFill>
            </a:rPr>
            <a:t> and experts in the field of quality in education</a:t>
          </a:r>
          <a:endParaRPr lang="tr-TR" sz="1900" kern="1200" dirty="0">
            <a:solidFill>
              <a:schemeClr val="accent1">
                <a:lumMod val="50000"/>
              </a:schemeClr>
            </a:solidFill>
          </a:endParaRPr>
        </a:p>
      </dsp:txBody>
      <dsp:txXfrm>
        <a:off x="752170" y="2008886"/>
        <a:ext cx="9713507" cy="573925"/>
      </dsp:txXfrm>
    </dsp:sp>
    <dsp:sp modelId="{48190342-BBC0-4A38-981D-497BAAF9873B}">
      <dsp:nvSpPr>
        <dsp:cNvPr id="0" name=""/>
        <dsp:cNvSpPr/>
      </dsp:nvSpPr>
      <dsp:spPr>
        <a:xfrm>
          <a:off x="393467" y="1937146"/>
          <a:ext cx="717406" cy="71740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CCDC3-3C66-4828-95EA-5C840D919B28}">
      <dsp:nvSpPr>
        <dsp:cNvPr id="0" name=""/>
        <dsp:cNvSpPr/>
      </dsp:nvSpPr>
      <dsp:spPr>
        <a:xfrm>
          <a:off x="423126" y="2869923"/>
          <a:ext cx="10042552" cy="5739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53"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solidFill>
                <a:schemeClr val="accent1">
                  <a:lumMod val="50000"/>
                </a:schemeClr>
              </a:solidFill>
            </a:rPr>
            <a:t>Provide </a:t>
          </a:r>
          <a:r>
            <a:rPr lang="en-US" sz="1900" b="1" kern="1200" dirty="0">
              <a:solidFill>
                <a:schemeClr val="accent1">
                  <a:lumMod val="50000"/>
                </a:schemeClr>
              </a:solidFill>
            </a:rPr>
            <a:t>trainings</a:t>
          </a:r>
          <a:r>
            <a:rPr lang="en-US" sz="1900" kern="1200" dirty="0">
              <a:solidFill>
                <a:schemeClr val="accent1">
                  <a:lumMod val="50000"/>
                </a:schemeClr>
              </a:solidFill>
            </a:rPr>
            <a:t> that detail how the standards can be achieved</a:t>
          </a:r>
          <a:endParaRPr lang="tr-TR" sz="1900" kern="1200" dirty="0">
            <a:solidFill>
              <a:schemeClr val="accent1">
                <a:lumMod val="50000"/>
              </a:schemeClr>
            </a:solidFill>
          </a:endParaRPr>
        </a:p>
      </dsp:txBody>
      <dsp:txXfrm>
        <a:off x="423126" y="2869923"/>
        <a:ext cx="10042552" cy="573925"/>
      </dsp:txXfrm>
    </dsp:sp>
    <dsp:sp modelId="{02914F36-2669-4B16-BEB0-B0103BEFCD8E}">
      <dsp:nvSpPr>
        <dsp:cNvPr id="0" name=""/>
        <dsp:cNvSpPr/>
      </dsp:nvSpPr>
      <dsp:spPr>
        <a:xfrm>
          <a:off x="64422" y="2798183"/>
          <a:ext cx="717406" cy="71740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90E43-7067-47D0-946E-7FF6FEAC1CD5}">
      <dsp:nvSpPr>
        <dsp:cNvPr id="0" name=""/>
        <dsp:cNvSpPr/>
      </dsp:nvSpPr>
      <dsp:spPr>
        <a:xfrm>
          <a:off x="1382769" y="1226030"/>
          <a:ext cx="1793881" cy="984664"/>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ownership and support from the Foreign Language Schools</a:t>
          </a:r>
          <a:endParaRPr lang="tr-TR" sz="1300" kern="1200" dirty="0"/>
        </a:p>
      </dsp:txBody>
      <dsp:txXfrm>
        <a:off x="1382769" y="1226030"/>
        <a:ext cx="1793881" cy="984664"/>
      </dsp:txXfrm>
    </dsp:sp>
    <dsp:sp modelId="{BEC5C1A9-41AF-4FA8-BDDF-974B6AF3BA78}">
      <dsp:nvSpPr>
        <dsp:cNvPr id="0" name=""/>
        <dsp:cNvSpPr/>
      </dsp:nvSpPr>
      <dsp:spPr>
        <a:xfrm>
          <a:off x="3865340" y="2527097"/>
          <a:ext cx="1737463" cy="962567"/>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Knowledgeable members in the fields of quality and accreditation</a:t>
          </a:r>
          <a:endParaRPr lang="tr-TR" sz="1300" kern="1200" dirty="0"/>
        </a:p>
      </dsp:txBody>
      <dsp:txXfrm>
        <a:off x="3865340" y="2527097"/>
        <a:ext cx="1737463" cy="962567"/>
      </dsp:txXfrm>
    </dsp:sp>
    <dsp:sp modelId="{3374B5C6-27AA-4E92-AE7B-BF67F0A8E66E}">
      <dsp:nvSpPr>
        <dsp:cNvPr id="0" name=""/>
        <dsp:cNvSpPr/>
      </dsp:nvSpPr>
      <dsp:spPr>
        <a:xfrm>
          <a:off x="1319806" y="2417040"/>
          <a:ext cx="1941446" cy="1036111"/>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 dedicated team of  expert volunteers</a:t>
          </a:r>
          <a:endParaRPr lang="tr-TR" sz="1300" kern="1200" dirty="0"/>
        </a:p>
      </dsp:txBody>
      <dsp:txXfrm>
        <a:off x="1319806" y="2417040"/>
        <a:ext cx="1941446" cy="1036111"/>
      </dsp:txXfrm>
    </dsp:sp>
    <dsp:sp modelId="{88C71497-7FE8-4AC1-85DA-3A849551ABFC}">
      <dsp:nvSpPr>
        <dsp:cNvPr id="0" name=""/>
        <dsp:cNvSpPr/>
      </dsp:nvSpPr>
      <dsp:spPr>
        <a:xfrm>
          <a:off x="3922081" y="1271354"/>
          <a:ext cx="1751889" cy="989383"/>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support and grants from international accreditation bodies, institutions</a:t>
          </a:r>
          <a:endParaRPr lang="tr-TR" sz="1300" kern="1200" dirty="0"/>
        </a:p>
      </dsp:txBody>
      <dsp:txXfrm>
        <a:off x="3922081" y="1271354"/>
        <a:ext cx="1751889" cy="989383"/>
      </dsp:txXfrm>
    </dsp:sp>
    <dsp:sp modelId="{73FE2CB8-135C-4909-82E6-E1A43D94F83C}">
      <dsp:nvSpPr>
        <dsp:cNvPr id="0" name=""/>
        <dsp:cNvSpPr/>
      </dsp:nvSpPr>
      <dsp:spPr>
        <a:xfrm>
          <a:off x="7227164" y="0"/>
          <a:ext cx="4879513" cy="4606501"/>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100000"/>
            </a:lnSpc>
            <a:spcBef>
              <a:spcPct val="0"/>
            </a:spcBef>
            <a:spcAft>
              <a:spcPts val="600"/>
            </a:spcAft>
            <a:buNone/>
          </a:pPr>
          <a:r>
            <a:rPr lang="en-US" sz="2000" b="1" kern="1200" dirty="0"/>
            <a:t>Expert members in the fields of accreditation and quality assurance and the support of accreditation boards</a:t>
          </a:r>
        </a:p>
        <a:p>
          <a:pPr marL="171450" lvl="1" indent="-171450" algn="l" defTabSz="711200" rtl="0">
            <a:lnSpc>
              <a:spcPct val="100000"/>
            </a:lnSpc>
            <a:spcBef>
              <a:spcPct val="0"/>
            </a:spcBef>
            <a:spcAft>
              <a:spcPts val="600"/>
            </a:spcAft>
            <a:buChar char="•"/>
          </a:pPr>
          <a:r>
            <a:rPr lang="en-US" sz="1600" b="0" kern="1200" dirty="0"/>
            <a:t>CEA former chair (Engin Ayvaz), </a:t>
          </a:r>
          <a:endParaRPr lang="tr-TR" sz="1600" b="0" kern="1200" dirty="0"/>
        </a:p>
        <a:p>
          <a:pPr marL="171450" lvl="1" indent="-171450" algn="l" defTabSz="711200" rtl="0">
            <a:lnSpc>
              <a:spcPct val="100000"/>
            </a:lnSpc>
            <a:spcBef>
              <a:spcPct val="0"/>
            </a:spcBef>
            <a:spcAft>
              <a:spcPts val="600"/>
            </a:spcAft>
            <a:buChar char="•"/>
          </a:pPr>
          <a:r>
            <a:rPr lang="en-US" sz="1600" b="0" kern="1200" dirty="0"/>
            <a:t>CEA chair (Ian Collins), </a:t>
          </a:r>
          <a:endParaRPr lang="tr-TR" sz="1600" b="0" kern="1200" dirty="0"/>
        </a:p>
        <a:p>
          <a:pPr marL="171450" lvl="1" indent="-171450" algn="l" defTabSz="711200" rtl="0">
            <a:lnSpc>
              <a:spcPct val="100000"/>
            </a:lnSpc>
            <a:spcBef>
              <a:spcPct val="0"/>
            </a:spcBef>
            <a:spcAft>
              <a:spcPts val="600"/>
            </a:spcAft>
            <a:buChar char="•"/>
          </a:pPr>
          <a:r>
            <a:rPr lang="en-US" sz="1600" b="0" kern="1200" dirty="0"/>
            <a:t>Current CEA Commissioners (Ian Collins &amp; Didem </a:t>
          </a:r>
          <a:r>
            <a:rPr lang="en-US" sz="1600" b="0" kern="1200" dirty="0" err="1"/>
            <a:t>Mutçalıoğlu</a:t>
          </a:r>
          <a:r>
            <a:rPr lang="en-US" sz="1600" b="0" kern="1200" dirty="0"/>
            <a:t>)</a:t>
          </a:r>
          <a:endParaRPr lang="tr-TR" sz="1600" b="0" kern="1200" dirty="0"/>
        </a:p>
        <a:p>
          <a:pPr marL="171450" lvl="1" indent="-171450" algn="l" defTabSz="711200" rtl="0">
            <a:lnSpc>
              <a:spcPct val="100000"/>
            </a:lnSpc>
            <a:spcBef>
              <a:spcPct val="0"/>
            </a:spcBef>
            <a:spcAft>
              <a:spcPts val="600"/>
            </a:spcAft>
            <a:buChar char="•"/>
          </a:pPr>
          <a:r>
            <a:rPr lang="en-US" sz="1600" b="0" kern="1200" dirty="0"/>
            <a:t>EAQUALS Board of Trustees member (Nergis Uyan), </a:t>
          </a:r>
          <a:endParaRPr lang="tr-TR" sz="1600" b="0" kern="1200" dirty="0"/>
        </a:p>
        <a:p>
          <a:pPr marL="171450" lvl="1" indent="-171450" algn="l" defTabSz="711200" rtl="0">
            <a:lnSpc>
              <a:spcPct val="100000"/>
            </a:lnSpc>
            <a:spcBef>
              <a:spcPct val="0"/>
            </a:spcBef>
            <a:spcAft>
              <a:spcPts val="600"/>
            </a:spcAft>
            <a:buChar char="•"/>
          </a:pPr>
          <a:r>
            <a:rPr lang="en-US" sz="1600" b="0" kern="1200" dirty="0"/>
            <a:t>13 CEA, 2 EAQUALS reviewers,</a:t>
          </a:r>
          <a:endParaRPr lang="tr-TR" sz="1600" b="0" kern="1200" dirty="0"/>
        </a:p>
        <a:p>
          <a:pPr marL="171450" lvl="1" indent="-171450" algn="l" defTabSz="711200" rtl="0">
            <a:lnSpc>
              <a:spcPct val="100000"/>
            </a:lnSpc>
            <a:spcBef>
              <a:spcPct val="0"/>
            </a:spcBef>
            <a:spcAft>
              <a:spcPts val="600"/>
            </a:spcAft>
            <a:buChar char="•"/>
          </a:pPr>
          <a:r>
            <a:rPr lang="en-US" sz="1600" b="0" kern="1200" dirty="0"/>
            <a:t>WSCUC Accreditation Assessment Leadership Academy graduate and person responsible for Turkey’s sole institutional higher education accreditation (WSCUC) (Didem </a:t>
          </a:r>
          <a:r>
            <a:rPr lang="en-US" sz="1600" b="0" kern="1200" dirty="0" err="1"/>
            <a:t>Mutçalıoğlu</a:t>
          </a:r>
          <a:r>
            <a:rPr lang="en-US" sz="1600" b="0" kern="1200" dirty="0"/>
            <a:t>), </a:t>
          </a:r>
          <a:endParaRPr lang="tr-TR" sz="1600" b="0" kern="1200" dirty="0"/>
        </a:p>
        <a:p>
          <a:pPr marL="171450" lvl="1" indent="-171450" algn="l" defTabSz="711200" rtl="0">
            <a:lnSpc>
              <a:spcPct val="100000"/>
            </a:lnSpc>
            <a:spcBef>
              <a:spcPct val="0"/>
            </a:spcBef>
            <a:spcAft>
              <a:spcPts val="600"/>
            </a:spcAft>
            <a:buChar char="•"/>
          </a:pPr>
          <a:r>
            <a:rPr lang="en-US" sz="1600" b="0" kern="1200" dirty="0"/>
            <a:t>Representatives from institutions that have successfully gone through an accreditation process,</a:t>
          </a:r>
          <a:endParaRPr lang="tr-TR" sz="1600" b="0" kern="1200" dirty="0"/>
        </a:p>
        <a:p>
          <a:pPr marL="171450" lvl="1" indent="-171450" algn="l" defTabSz="711200" rtl="0">
            <a:lnSpc>
              <a:spcPct val="100000"/>
            </a:lnSpc>
            <a:spcBef>
              <a:spcPct val="0"/>
            </a:spcBef>
            <a:spcAft>
              <a:spcPts val="600"/>
            </a:spcAft>
            <a:buChar char="•"/>
          </a:pPr>
          <a:r>
            <a:rPr lang="en-US" sz="1600" b="0" kern="1200" dirty="0"/>
            <a:t>Advice and guidance from the accrediting bodies of CEA and EAQUALS.</a:t>
          </a:r>
          <a:endParaRPr lang="tr-TR" sz="1600" b="0" kern="1200" dirty="0"/>
        </a:p>
        <a:p>
          <a:pPr marL="171450" lvl="1" indent="-171450" algn="l" defTabSz="711200" rtl="0">
            <a:lnSpc>
              <a:spcPct val="100000"/>
            </a:lnSpc>
            <a:spcBef>
              <a:spcPct val="0"/>
            </a:spcBef>
            <a:spcAft>
              <a:spcPts val="600"/>
            </a:spcAft>
            <a:buChar char="•"/>
          </a:pPr>
          <a:endParaRPr lang="tr-TR" sz="1600" b="0" kern="1200" dirty="0"/>
        </a:p>
      </dsp:txBody>
      <dsp:txXfrm>
        <a:off x="7227164" y="0"/>
        <a:ext cx="4879513" cy="4606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881B-17D5-4970-9755-FF5B41632012}">
      <dsp:nvSpPr>
        <dsp:cNvPr id="0" name=""/>
        <dsp:cNvSpPr/>
      </dsp:nvSpPr>
      <dsp:spPr>
        <a:xfrm>
          <a:off x="0" y="21007"/>
          <a:ext cx="2841898" cy="170513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 The exit level of the language program must be at the B1+ CEFR level at a minimum. This condition is also applicable for language programs that provide education to faculties/departments that provide instruction partially in English.</a:t>
          </a:r>
          <a:endParaRPr lang="tr-TR" sz="1400" kern="1200" dirty="0"/>
        </a:p>
      </dsp:txBody>
      <dsp:txXfrm>
        <a:off x="0" y="21007"/>
        <a:ext cx="2841898" cy="1705139"/>
      </dsp:txXfrm>
    </dsp:sp>
    <dsp:sp modelId="{B0D63269-20F1-41F8-AF9C-AB814ABE61C6}">
      <dsp:nvSpPr>
        <dsp:cNvPr id="0" name=""/>
        <dsp:cNvSpPr/>
      </dsp:nvSpPr>
      <dsp:spPr>
        <a:xfrm>
          <a:off x="3126088" y="21007"/>
          <a:ext cx="2841898" cy="1705139"/>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Students in the program must receive instruction in line with their language level; all level transitions must be done in accordance with a system that assesses and evaluates student learning outcomes.</a:t>
          </a:r>
          <a:endParaRPr lang="tr-TR" sz="1400" kern="1200" dirty="0"/>
        </a:p>
      </dsp:txBody>
      <dsp:txXfrm>
        <a:off x="3126088" y="21007"/>
        <a:ext cx="2841898" cy="1705139"/>
      </dsp:txXfrm>
    </dsp:sp>
    <dsp:sp modelId="{4CD5DA85-90BE-4E19-8798-319D0D0D5266}">
      <dsp:nvSpPr>
        <dsp:cNvPr id="0" name=""/>
        <dsp:cNvSpPr/>
      </dsp:nvSpPr>
      <dsp:spPr>
        <a:xfrm>
          <a:off x="6252177" y="21007"/>
          <a:ext cx="2841898" cy="1705139"/>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There must be an organizational chart that contains the units/commissions that belong to the administrative and academic units of the program.</a:t>
          </a:r>
          <a:endParaRPr lang="tr-TR" sz="1400" kern="1200" dirty="0"/>
        </a:p>
      </dsp:txBody>
      <dsp:txXfrm>
        <a:off x="6252177" y="21007"/>
        <a:ext cx="2841898" cy="1705139"/>
      </dsp:txXfrm>
    </dsp:sp>
    <dsp:sp modelId="{F2187A3B-892A-4116-8F6D-18EA6EFB2C7B}">
      <dsp:nvSpPr>
        <dsp:cNvPr id="0" name=""/>
        <dsp:cNvSpPr/>
      </dsp:nvSpPr>
      <dsp:spPr>
        <a:xfrm>
          <a:off x="1563044" y="2010336"/>
          <a:ext cx="2841898" cy="1705139"/>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There must be respective units/commissions formed in the areas of Program/Materials Development and Assessment present in the program.</a:t>
          </a:r>
          <a:endParaRPr lang="tr-TR" sz="1400" kern="1200" dirty="0"/>
        </a:p>
      </dsp:txBody>
      <dsp:txXfrm>
        <a:off x="1563044" y="2010336"/>
        <a:ext cx="2841898" cy="1705139"/>
      </dsp:txXfrm>
    </dsp:sp>
    <dsp:sp modelId="{6572331D-9623-47D3-9A22-6B4901F08C21}">
      <dsp:nvSpPr>
        <dsp:cNvPr id="0" name=""/>
        <dsp:cNvSpPr/>
      </dsp:nvSpPr>
      <dsp:spPr>
        <a:xfrm>
          <a:off x="4689132" y="2010336"/>
          <a:ext cx="2841898" cy="1705139"/>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The program must have been up and running for a minimum of three (3) years.</a:t>
          </a:r>
          <a:endParaRPr lang="tr-TR" sz="1400" kern="1200" dirty="0"/>
        </a:p>
      </dsp:txBody>
      <dsp:txXfrm>
        <a:off x="4689132" y="2010336"/>
        <a:ext cx="2841898" cy="1705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0930A-2F4F-41B8-956A-EDEFE1BD137F}">
      <dsp:nvSpPr>
        <dsp:cNvPr id="0" name=""/>
        <dsp:cNvSpPr/>
      </dsp:nvSpPr>
      <dsp:spPr>
        <a:xfrm>
          <a:off x="4885" y="1086953"/>
          <a:ext cx="2136186" cy="2929694"/>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January 8, 2024</a:t>
          </a:r>
        </a:p>
        <a:p>
          <a:pPr marL="0" lvl="0" indent="0" algn="ctr" defTabSz="800100" rtl="0">
            <a:lnSpc>
              <a:spcPct val="90000"/>
            </a:lnSpc>
            <a:spcBef>
              <a:spcPct val="0"/>
            </a:spcBef>
            <a:spcAft>
              <a:spcPct val="35000"/>
            </a:spcAft>
            <a:buNone/>
          </a:pPr>
          <a:r>
            <a:rPr lang="en-US" sz="1800" kern="1200" dirty="0"/>
            <a:t>Announcement of programs to start the accreditation process</a:t>
          </a:r>
          <a:endParaRPr lang="tr-TR" sz="1800" kern="1200" dirty="0"/>
        </a:p>
      </dsp:txBody>
      <dsp:txXfrm>
        <a:off x="67452" y="1149520"/>
        <a:ext cx="2011052" cy="2804560"/>
      </dsp:txXfrm>
    </dsp:sp>
    <dsp:sp modelId="{363C7DCB-CFE1-49D0-8C4E-9FEED41F3BD8}">
      <dsp:nvSpPr>
        <dsp:cNvPr id="0" name=""/>
        <dsp:cNvSpPr/>
      </dsp:nvSpPr>
      <dsp:spPr>
        <a:xfrm rot="21564994">
          <a:off x="2333449" y="2272001"/>
          <a:ext cx="407881" cy="52977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33452" y="2378579"/>
        <a:ext cx="285517" cy="317864"/>
      </dsp:txXfrm>
    </dsp:sp>
    <dsp:sp modelId="{80BB6969-FD4C-47C1-AC96-808869C38E82}">
      <dsp:nvSpPr>
        <dsp:cNvPr id="0" name=""/>
        <dsp:cNvSpPr/>
      </dsp:nvSpPr>
      <dsp:spPr>
        <a:xfrm>
          <a:off x="2910621" y="1057363"/>
          <a:ext cx="2136186" cy="2929694"/>
        </a:xfrm>
        <a:prstGeom prst="roundRect">
          <a:avLst>
            <a:gd name="adj" fmla="val 1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January 2024</a:t>
          </a:r>
        </a:p>
        <a:p>
          <a:pPr marL="0" lvl="0" indent="0" algn="ctr" defTabSz="800100" rtl="0">
            <a:lnSpc>
              <a:spcPct val="90000"/>
            </a:lnSpc>
            <a:spcBef>
              <a:spcPct val="0"/>
            </a:spcBef>
            <a:spcAft>
              <a:spcPct val="35000"/>
            </a:spcAft>
            <a:buNone/>
          </a:pPr>
          <a:r>
            <a:rPr lang="en-US" sz="1800" kern="1200" dirty="0"/>
            <a:t>Sending and receiving necessary documents and information</a:t>
          </a:r>
          <a:endParaRPr lang="tr-TR" sz="1800" kern="1200" dirty="0"/>
        </a:p>
      </dsp:txBody>
      <dsp:txXfrm>
        <a:off x="2973188" y="1119930"/>
        <a:ext cx="2011052" cy="2804560"/>
      </dsp:txXfrm>
    </dsp:sp>
    <dsp:sp modelId="{C8C0569B-44E9-4BD4-BC6C-B3DD7A01914A}">
      <dsp:nvSpPr>
        <dsp:cNvPr id="0" name=""/>
        <dsp:cNvSpPr/>
      </dsp:nvSpPr>
      <dsp:spPr>
        <a:xfrm rot="33073">
          <a:off x="5281646" y="2272254"/>
          <a:ext cx="497905" cy="529774"/>
        </a:xfrm>
        <a:prstGeom prs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81649" y="2377490"/>
        <a:ext cx="348534" cy="317864"/>
      </dsp:txXfrm>
    </dsp:sp>
    <dsp:sp modelId="{D0502009-CDEA-45B7-81B8-26CDE30E7D60}">
      <dsp:nvSpPr>
        <dsp:cNvPr id="0" name=""/>
        <dsp:cNvSpPr/>
      </dsp:nvSpPr>
      <dsp:spPr>
        <a:xfrm>
          <a:off x="5986208" y="1086953"/>
          <a:ext cx="2136186" cy="2929694"/>
        </a:xfrm>
        <a:prstGeom prst="roundRect">
          <a:avLst>
            <a:gd name="adj" fmla="val 1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Within January</a:t>
          </a:r>
        </a:p>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r>
            <a:rPr lang="en-US" sz="1800" kern="1200" dirty="0"/>
            <a:t>Accreditation Workshop </a:t>
          </a:r>
        </a:p>
        <a:p>
          <a:pPr marL="0" lvl="0" indent="0" algn="ctr" defTabSz="800100" rtl="0">
            <a:lnSpc>
              <a:spcPct val="90000"/>
            </a:lnSpc>
            <a:spcBef>
              <a:spcPct val="0"/>
            </a:spcBef>
            <a:spcAft>
              <a:spcPct val="35000"/>
            </a:spcAft>
            <a:buNone/>
          </a:pPr>
          <a:r>
            <a:rPr lang="en-US" sz="1800" kern="1200" dirty="0"/>
            <a:t>1 Full Day – 3 members from each institution</a:t>
          </a:r>
          <a:endParaRPr lang="tr-TR" sz="1800" kern="1200" dirty="0"/>
        </a:p>
      </dsp:txBody>
      <dsp:txXfrm>
        <a:off x="6048775" y="1149520"/>
        <a:ext cx="2011052" cy="2804560"/>
      </dsp:txXfrm>
    </dsp:sp>
    <dsp:sp modelId="{92022FD2-CA4A-48B7-936F-9EC93046B7ED}">
      <dsp:nvSpPr>
        <dsp:cNvPr id="0" name=""/>
        <dsp:cNvSpPr/>
      </dsp:nvSpPr>
      <dsp:spPr>
        <a:xfrm>
          <a:off x="8336014" y="2286913"/>
          <a:ext cx="452871" cy="529774"/>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36014" y="2392868"/>
        <a:ext cx="317010" cy="317864"/>
      </dsp:txXfrm>
    </dsp:sp>
    <dsp:sp modelId="{40DD92BE-9BCE-4F10-AFB2-081BCDF76CE3}">
      <dsp:nvSpPr>
        <dsp:cNvPr id="0" name=""/>
        <dsp:cNvSpPr/>
      </dsp:nvSpPr>
      <dsp:spPr>
        <a:xfrm>
          <a:off x="8976870" y="1086953"/>
          <a:ext cx="2136186" cy="2929694"/>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baseline="0" dirty="0"/>
            <a:t>Within January</a:t>
          </a:r>
        </a:p>
        <a:p>
          <a:pPr marL="0" lvl="0" indent="0" algn="ctr" defTabSz="800100" rtl="0">
            <a:lnSpc>
              <a:spcPct val="90000"/>
            </a:lnSpc>
            <a:spcBef>
              <a:spcPct val="0"/>
            </a:spcBef>
            <a:spcAft>
              <a:spcPct val="35000"/>
            </a:spcAft>
            <a:buNone/>
          </a:pPr>
          <a:endParaRPr lang="en-US" sz="1800" b="0" i="0" kern="1200" baseline="0" dirty="0"/>
        </a:p>
        <a:p>
          <a:pPr marL="0" lvl="0" indent="0" algn="ctr" defTabSz="800100" rtl="0">
            <a:lnSpc>
              <a:spcPct val="90000"/>
            </a:lnSpc>
            <a:spcBef>
              <a:spcPct val="0"/>
            </a:spcBef>
            <a:spcAft>
              <a:spcPct val="35000"/>
            </a:spcAft>
            <a:buNone/>
          </a:pPr>
          <a:r>
            <a:rPr lang="en-US" sz="1800" b="0" i="0" kern="1200" baseline="0" dirty="0"/>
            <a:t>Institutions decide on report submission timeline </a:t>
          </a:r>
        </a:p>
        <a:p>
          <a:pPr marL="0" lvl="0" indent="0" algn="ctr" defTabSz="800100" rtl="0">
            <a:lnSpc>
              <a:spcPct val="90000"/>
            </a:lnSpc>
            <a:spcBef>
              <a:spcPct val="0"/>
            </a:spcBef>
            <a:spcAft>
              <a:spcPct val="35000"/>
            </a:spcAft>
            <a:buNone/>
          </a:pPr>
          <a:r>
            <a:rPr lang="en-US" sz="1800" b="0" i="0" kern="1200" baseline="0" dirty="0"/>
            <a:t>&amp;</a:t>
          </a:r>
        </a:p>
        <a:p>
          <a:pPr marL="0" lvl="0" indent="0" algn="ctr" defTabSz="800100" rtl="0">
            <a:lnSpc>
              <a:spcPct val="90000"/>
            </a:lnSpc>
            <a:spcBef>
              <a:spcPct val="0"/>
            </a:spcBef>
            <a:spcAft>
              <a:spcPct val="35000"/>
            </a:spcAft>
            <a:buNone/>
          </a:pPr>
          <a:r>
            <a:rPr lang="en-US" sz="1800" b="0" i="0" kern="1200" baseline="0" dirty="0"/>
            <a:t>Payment of half of the accreditation fee</a:t>
          </a:r>
          <a:endParaRPr lang="tr-TR" sz="1800" kern="1200" dirty="0"/>
        </a:p>
      </dsp:txBody>
      <dsp:txXfrm>
        <a:off x="9039437" y="1149520"/>
        <a:ext cx="2011052" cy="2804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CAE5E-F20B-483E-9EE7-012CB12045F8}">
      <dsp:nvSpPr>
        <dsp:cNvPr id="0" name=""/>
        <dsp:cNvSpPr/>
      </dsp:nvSpPr>
      <dsp:spPr>
        <a:xfrm>
          <a:off x="5134" y="0"/>
          <a:ext cx="10505330"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tr-TR" sz="3200" b="1" kern="1200" dirty="0"/>
            <a:t>8 </a:t>
          </a:r>
          <a:r>
            <a:rPr lang="en-US" sz="3200" b="1" kern="1200" dirty="0"/>
            <a:t>Main</a:t>
          </a:r>
          <a:r>
            <a:rPr lang="tr-TR" sz="3200" b="1" kern="1200" dirty="0"/>
            <a:t> </a:t>
          </a:r>
          <a:r>
            <a:rPr lang="en-US" sz="3200" b="1" kern="1200" dirty="0"/>
            <a:t>Headings</a:t>
          </a:r>
          <a:r>
            <a:rPr lang="tr-TR" sz="3200" b="1" kern="1200" dirty="0"/>
            <a:t>, 2</a:t>
          </a:r>
          <a:r>
            <a:rPr lang="en-US" sz="3200" b="1" kern="1200" dirty="0"/>
            <a:t>8</a:t>
          </a:r>
          <a:r>
            <a:rPr lang="tr-TR" sz="3200" b="1" kern="1200" dirty="0"/>
            <a:t> </a:t>
          </a:r>
          <a:r>
            <a:rPr lang="en-US" sz="3200" b="1" kern="1200" dirty="0"/>
            <a:t>Sub Headings</a:t>
          </a:r>
          <a:endParaRPr lang="tr-TR" sz="3200" kern="1200" dirty="0"/>
        </a:p>
        <a:p>
          <a:pPr marL="228600" lvl="1" indent="-228600" algn="l" defTabSz="1111250" rtl="0">
            <a:lnSpc>
              <a:spcPct val="90000"/>
            </a:lnSpc>
            <a:spcBef>
              <a:spcPct val="0"/>
            </a:spcBef>
            <a:spcAft>
              <a:spcPct val="15000"/>
            </a:spcAft>
            <a:buChar char="•"/>
          </a:pPr>
          <a:r>
            <a:rPr lang="en-US" sz="2500" kern="1200" dirty="0"/>
            <a:t>Mission	</a:t>
          </a:r>
          <a:endParaRPr lang="tr-TR" sz="2500" kern="1200" dirty="0"/>
        </a:p>
        <a:p>
          <a:pPr marL="228600" lvl="1" indent="-228600" algn="l" defTabSz="1111250" rtl="0">
            <a:lnSpc>
              <a:spcPct val="90000"/>
            </a:lnSpc>
            <a:spcBef>
              <a:spcPct val="0"/>
            </a:spcBef>
            <a:spcAft>
              <a:spcPct val="15000"/>
            </a:spcAft>
            <a:buChar char="•"/>
          </a:pPr>
          <a:r>
            <a:rPr lang="en-US" sz="2500" kern="1200" dirty="0"/>
            <a:t>Curriculum	</a:t>
          </a:r>
          <a:endParaRPr lang="tr-TR" sz="2500" kern="1200" dirty="0"/>
        </a:p>
        <a:p>
          <a:pPr marL="228600" lvl="1" indent="-228600" algn="l" defTabSz="1111250" rtl="0">
            <a:lnSpc>
              <a:spcPct val="90000"/>
            </a:lnSpc>
            <a:spcBef>
              <a:spcPct val="0"/>
            </a:spcBef>
            <a:spcAft>
              <a:spcPct val="15000"/>
            </a:spcAft>
            <a:buChar char="•"/>
          </a:pPr>
          <a:r>
            <a:rPr lang="en-US" sz="2500" kern="1200" dirty="0"/>
            <a:t>Measurement and Assessment	</a:t>
          </a:r>
          <a:endParaRPr lang="tr-TR" sz="2500" kern="1200" dirty="0"/>
        </a:p>
        <a:p>
          <a:pPr marL="228600" lvl="1" indent="-228600" algn="l" defTabSz="1111250" rtl="0">
            <a:lnSpc>
              <a:spcPct val="90000"/>
            </a:lnSpc>
            <a:spcBef>
              <a:spcPct val="0"/>
            </a:spcBef>
            <a:spcAft>
              <a:spcPct val="15000"/>
            </a:spcAft>
            <a:buChar char="•"/>
          </a:pPr>
          <a:r>
            <a:rPr lang="en-US" sz="2500" kern="1200" dirty="0"/>
            <a:t>Student Support and Services	</a:t>
          </a:r>
          <a:endParaRPr lang="tr-TR" sz="2500" kern="1200" dirty="0"/>
        </a:p>
        <a:p>
          <a:pPr marL="228600" lvl="1" indent="-228600" algn="l" defTabSz="1111250" rtl="0">
            <a:lnSpc>
              <a:spcPct val="90000"/>
            </a:lnSpc>
            <a:spcBef>
              <a:spcPct val="0"/>
            </a:spcBef>
            <a:spcAft>
              <a:spcPct val="15000"/>
            </a:spcAft>
            <a:buChar char="•"/>
          </a:pPr>
          <a:r>
            <a:rPr lang="en-US" sz="2500" kern="1200" dirty="0"/>
            <a:t>Administrative Capacity</a:t>
          </a:r>
          <a:endParaRPr lang="tr-TR" sz="2500" kern="1200" dirty="0"/>
        </a:p>
        <a:p>
          <a:pPr marL="228600" lvl="1" indent="-228600" algn="l" defTabSz="1111250" rtl="0">
            <a:lnSpc>
              <a:spcPct val="90000"/>
            </a:lnSpc>
            <a:spcBef>
              <a:spcPct val="0"/>
            </a:spcBef>
            <a:spcAft>
              <a:spcPct val="15000"/>
            </a:spcAft>
            <a:buChar char="•"/>
          </a:pPr>
          <a:r>
            <a:rPr lang="en-US" sz="2500" kern="1200" dirty="0"/>
            <a:t>Faculty	</a:t>
          </a:r>
          <a:endParaRPr lang="tr-TR" sz="2500" kern="1200" dirty="0"/>
        </a:p>
        <a:p>
          <a:pPr marL="228600" lvl="1" indent="-228600" algn="l" defTabSz="1111250" rtl="0">
            <a:lnSpc>
              <a:spcPct val="90000"/>
            </a:lnSpc>
            <a:spcBef>
              <a:spcPct val="0"/>
            </a:spcBef>
            <a:spcAft>
              <a:spcPct val="15000"/>
            </a:spcAft>
            <a:buChar char="•"/>
          </a:pPr>
          <a:r>
            <a:rPr lang="en-US" sz="2500" kern="1200" dirty="0"/>
            <a:t>Facilities, Equipment &amp; Supplies</a:t>
          </a:r>
          <a:endParaRPr lang="tr-TR" sz="2500" kern="1200" dirty="0"/>
        </a:p>
        <a:p>
          <a:pPr marL="228600" lvl="1" indent="-228600" algn="l" defTabSz="1111250" rtl="0">
            <a:lnSpc>
              <a:spcPct val="90000"/>
            </a:lnSpc>
            <a:spcBef>
              <a:spcPct val="0"/>
            </a:spcBef>
            <a:spcAft>
              <a:spcPct val="15000"/>
            </a:spcAft>
            <a:buChar char="•"/>
          </a:pPr>
          <a:r>
            <a:rPr lang="en-US" sz="2500" kern="1200" dirty="0"/>
            <a:t>Continuous Improvement</a:t>
          </a:r>
          <a:endParaRPr lang="tr-TR" sz="2500" kern="1200" dirty="0"/>
        </a:p>
      </dsp:txBody>
      <dsp:txXfrm>
        <a:off x="132580" y="127446"/>
        <a:ext cx="10250438" cy="4096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3F8AA-3776-4738-B13E-C81A39007AA3}">
      <dsp:nvSpPr>
        <dsp:cNvPr id="0" name=""/>
        <dsp:cNvSpPr/>
      </dsp:nvSpPr>
      <dsp:spPr>
        <a:xfrm>
          <a:off x="-5736159" y="-877995"/>
          <a:ext cx="6829219" cy="6829219"/>
        </a:xfrm>
        <a:prstGeom prst="blockArc">
          <a:avLst>
            <a:gd name="adj1" fmla="val 18900000"/>
            <a:gd name="adj2" fmla="val 2700000"/>
            <a:gd name="adj3" fmla="val 316"/>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43EE61-5468-47D3-AC8F-EFD615D3B199}">
      <dsp:nvSpPr>
        <dsp:cNvPr id="0" name=""/>
        <dsp:cNvSpPr/>
      </dsp:nvSpPr>
      <dsp:spPr>
        <a:xfrm>
          <a:off x="572159" y="275519"/>
          <a:ext cx="10393377" cy="100948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49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Presenting evidence – Claims and statements without evidence are not taken into consideration– All evidence must included in the self-study report or shared on site.</a:t>
          </a:r>
          <a:endParaRPr lang="tr-TR" sz="2400" kern="1200" dirty="0"/>
        </a:p>
      </dsp:txBody>
      <dsp:txXfrm>
        <a:off x="572159" y="275519"/>
        <a:ext cx="10393377" cy="1009485"/>
      </dsp:txXfrm>
    </dsp:sp>
    <dsp:sp modelId="{A8116149-E790-4F3C-B84D-98BB20CC6EA2}">
      <dsp:nvSpPr>
        <dsp:cNvPr id="0" name=""/>
        <dsp:cNvSpPr/>
      </dsp:nvSpPr>
      <dsp:spPr>
        <a:xfrm>
          <a:off x="84368" y="292471"/>
          <a:ext cx="975581" cy="97558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1AE30-75BF-4274-9FF7-03C525691811}">
      <dsp:nvSpPr>
        <dsp:cNvPr id="0" name=""/>
        <dsp:cNvSpPr/>
      </dsp:nvSpPr>
      <dsp:spPr>
        <a:xfrm>
          <a:off x="1019617" y="1560931"/>
          <a:ext cx="9945918" cy="780465"/>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49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Reviewer Team is the ears and eyes of DAK, DAK is the decision maker body</a:t>
          </a:r>
          <a:endParaRPr lang="tr-TR" sz="2400" kern="1200" dirty="0"/>
        </a:p>
      </dsp:txBody>
      <dsp:txXfrm>
        <a:off x="1019617" y="1560931"/>
        <a:ext cx="9945918" cy="780465"/>
      </dsp:txXfrm>
    </dsp:sp>
    <dsp:sp modelId="{61DF17B1-1685-42FE-BF21-CA236FBBD115}">
      <dsp:nvSpPr>
        <dsp:cNvPr id="0" name=""/>
        <dsp:cNvSpPr/>
      </dsp:nvSpPr>
      <dsp:spPr>
        <a:xfrm>
          <a:off x="531826" y="1463372"/>
          <a:ext cx="975581" cy="975581"/>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C61A0-CF8A-41E0-85CF-657138210A54}">
      <dsp:nvSpPr>
        <dsp:cNvPr id="0" name=""/>
        <dsp:cNvSpPr/>
      </dsp:nvSpPr>
      <dsp:spPr>
        <a:xfrm>
          <a:off x="1019617" y="2731832"/>
          <a:ext cx="9945918" cy="780465"/>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49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DEDAK will not tell you how to implement anything, the general principles and standards will offer guidance.</a:t>
          </a:r>
          <a:endParaRPr lang="tr-TR" sz="2400" kern="1200" dirty="0"/>
        </a:p>
      </dsp:txBody>
      <dsp:txXfrm>
        <a:off x="1019617" y="2731832"/>
        <a:ext cx="9945918" cy="780465"/>
      </dsp:txXfrm>
    </dsp:sp>
    <dsp:sp modelId="{A81F58C3-FEE8-4F0C-8624-78D7527FAC96}">
      <dsp:nvSpPr>
        <dsp:cNvPr id="0" name=""/>
        <dsp:cNvSpPr/>
      </dsp:nvSpPr>
      <dsp:spPr>
        <a:xfrm>
          <a:off x="531826" y="2634274"/>
          <a:ext cx="975581" cy="975581"/>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C3B59-3273-4029-831A-BB0919B95ABE}">
      <dsp:nvSpPr>
        <dsp:cNvPr id="0" name=""/>
        <dsp:cNvSpPr/>
      </dsp:nvSpPr>
      <dsp:spPr>
        <a:xfrm>
          <a:off x="572159" y="3902733"/>
          <a:ext cx="10393377" cy="780465"/>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49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DEDAK reviews are only done in line with the standards.</a:t>
          </a:r>
          <a:endParaRPr lang="tr-TR" sz="2400" kern="1200" dirty="0"/>
        </a:p>
      </dsp:txBody>
      <dsp:txXfrm>
        <a:off x="572159" y="3902733"/>
        <a:ext cx="10393377" cy="780465"/>
      </dsp:txXfrm>
    </dsp:sp>
    <dsp:sp modelId="{A9841344-AA34-470A-8363-45CEDD947B02}">
      <dsp:nvSpPr>
        <dsp:cNvPr id="0" name=""/>
        <dsp:cNvSpPr/>
      </dsp:nvSpPr>
      <dsp:spPr>
        <a:xfrm>
          <a:off x="84368" y="3805175"/>
          <a:ext cx="975581" cy="975581"/>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3F8AA-3776-4738-B13E-C81A39007AA3}">
      <dsp:nvSpPr>
        <dsp:cNvPr id="0" name=""/>
        <dsp:cNvSpPr/>
      </dsp:nvSpPr>
      <dsp:spPr>
        <a:xfrm>
          <a:off x="-6410519" y="-980515"/>
          <a:ext cx="7630310" cy="7630310"/>
        </a:xfrm>
        <a:prstGeom prst="blockArc">
          <a:avLst>
            <a:gd name="adj1" fmla="val 18900000"/>
            <a:gd name="adj2" fmla="val 2700000"/>
            <a:gd name="adj3" fmla="val 283"/>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43EE61-5468-47D3-AC8F-EFD615D3B199}">
      <dsp:nvSpPr>
        <dsp:cNvPr id="0" name=""/>
        <dsp:cNvSpPr/>
      </dsp:nvSpPr>
      <dsp:spPr>
        <a:xfrm>
          <a:off x="532875" y="354216"/>
          <a:ext cx="11208471" cy="708886"/>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679"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2 full and 1 half days</a:t>
          </a:r>
          <a:endParaRPr lang="tr-TR" sz="2400" kern="1200" dirty="0"/>
        </a:p>
      </dsp:txBody>
      <dsp:txXfrm>
        <a:off x="532875" y="354216"/>
        <a:ext cx="11208471" cy="708886"/>
      </dsp:txXfrm>
    </dsp:sp>
    <dsp:sp modelId="{A8116149-E790-4F3C-B84D-98BB20CC6EA2}">
      <dsp:nvSpPr>
        <dsp:cNvPr id="0" name=""/>
        <dsp:cNvSpPr/>
      </dsp:nvSpPr>
      <dsp:spPr>
        <a:xfrm>
          <a:off x="89821" y="265605"/>
          <a:ext cx="886108" cy="88610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9C081-F49C-445C-BA97-E2290CDAA9D8}">
      <dsp:nvSpPr>
        <dsp:cNvPr id="0" name=""/>
        <dsp:cNvSpPr/>
      </dsp:nvSpPr>
      <dsp:spPr>
        <a:xfrm>
          <a:off x="1040843" y="1417206"/>
          <a:ext cx="10700503" cy="708886"/>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67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Purpose: Verify evidence documented in the report and on site.</a:t>
          </a:r>
        </a:p>
      </dsp:txBody>
      <dsp:txXfrm>
        <a:off x="1040843" y="1417206"/>
        <a:ext cx="10700503" cy="708886"/>
      </dsp:txXfrm>
    </dsp:sp>
    <dsp:sp modelId="{F6035A4F-3958-499C-93BE-4EBA5CD236E5}">
      <dsp:nvSpPr>
        <dsp:cNvPr id="0" name=""/>
        <dsp:cNvSpPr/>
      </dsp:nvSpPr>
      <dsp:spPr>
        <a:xfrm>
          <a:off x="597788" y="1328595"/>
          <a:ext cx="886108" cy="886108"/>
        </a:xfrm>
        <a:prstGeom prst="ellipse">
          <a:avLst/>
        </a:prstGeom>
        <a:solidFill>
          <a:schemeClr val="lt1">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7F98B1-0DC3-490F-BED1-2FBDBA4F1D04}">
      <dsp:nvSpPr>
        <dsp:cNvPr id="0" name=""/>
        <dsp:cNvSpPr/>
      </dsp:nvSpPr>
      <dsp:spPr>
        <a:xfrm>
          <a:off x="1196748" y="2480196"/>
          <a:ext cx="10544598" cy="708886"/>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679"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Predetermined Schedule – If necessary, changes can be made during the site visit to find the evidence.</a:t>
          </a:r>
          <a:endParaRPr lang="tr-TR" sz="2400" kern="1200" dirty="0"/>
        </a:p>
      </dsp:txBody>
      <dsp:txXfrm>
        <a:off x="1196748" y="2480196"/>
        <a:ext cx="10544598" cy="708886"/>
      </dsp:txXfrm>
    </dsp:sp>
    <dsp:sp modelId="{61DF17B1-1685-42FE-BF21-CA236FBBD115}">
      <dsp:nvSpPr>
        <dsp:cNvPr id="0" name=""/>
        <dsp:cNvSpPr/>
      </dsp:nvSpPr>
      <dsp:spPr>
        <a:xfrm>
          <a:off x="753694" y="2391585"/>
          <a:ext cx="886108" cy="886108"/>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89D1E5-AAFB-4B0D-9048-4433B956178E}">
      <dsp:nvSpPr>
        <dsp:cNvPr id="0" name=""/>
        <dsp:cNvSpPr/>
      </dsp:nvSpPr>
      <dsp:spPr>
        <a:xfrm>
          <a:off x="1040843" y="3543185"/>
          <a:ext cx="10700503" cy="708886"/>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679"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Meetings, document review and classroom observations. </a:t>
          </a:r>
          <a:endParaRPr lang="tr-TR" sz="2400" kern="1200" dirty="0"/>
        </a:p>
      </dsp:txBody>
      <dsp:txXfrm>
        <a:off x="1040843" y="3543185"/>
        <a:ext cx="10700503" cy="708886"/>
      </dsp:txXfrm>
    </dsp:sp>
    <dsp:sp modelId="{A81F58C3-FEE8-4F0C-8624-78D7527FAC96}">
      <dsp:nvSpPr>
        <dsp:cNvPr id="0" name=""/>
        <dsp:cNvSpPr/>
      </dsp:nvSpPr>
      <dsp:spPr>
        <a:xfrm>
          <a:off x="597788" y="3454575"/>
          <a:ext cx="886108" cy="886108"/>
        </a:xfrm>
        <a:prstGeom prst="ellipse">
          <a:avLst/>
        </a:prstGeom>
        <a:solidFill>
          <a:schemeClr val="lt1">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D54BE-5CC0-4C55-AB2C-7F2507DB1BB4}">
      <dsp:nvSpPr>
        <dsp:cNvPr id="0" name=""/>
        <dsp:cNvSpPr/>
      </dsp:nvSpPr>
      <dsp:spPr>
        <a:xfrm>
          <a:off x="794593" y="4622955"/>
          <a:ext cx="8185098" cy="708886"/>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679"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t>3 reviewers: 1 Team Leader &amp; 2 Reviewers</a:t>
          </a:r>
          <a:endParaRPr lang="tr-TR" sz="2400" kern="1200" dirty="0"/>
        </a:p>
      </dsp:txBody>
      <dsp:txXfrm>
        <a:off x="794593" y="4622955"/>
        <a:ext cx="8185098" cy="708886"/>
      </dsp:txXfrm>
    </dsp:sp>
    <dsp:sp modelId="{A9841344-AA34-470A-8363-45CEDD947B02}">
      <dsp:nvSpPr>
        <dsp:cNvPr id="0" name=""/>
        <dsp:cNvSpPr/>
      </dsp:nvSpPr>
      <dsp:spPr>
        <a:xfrm>
          <a:off x="89821" y="4517564"/>
          <a:ext cx="886108" cy="886108"/>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A0288-3EBA-4DED-9BB7-FAEFA4B6DAF1}">
      <dsp:nvSpPr>
        <dsp:cNvPr id="0" name=""/>
        <dsp:cNvSpPr/>
      </dsp:nvSpPr>
      <dsp:spPr>
        <a:xfrm rot="16200000">
          <a:off x="694085" y="-694085"/>
          <a:ext cx="1941406" cy="3329576"/>
        </a:xfrm>
        <a:prstGeom prst="round1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Not Receive Accreditation</a:t>
          </a:r>
        </a:p>
      </dsp:txBody>
      <dsp:txXfrm rot="5400000">
        <a:off x="0" y="0"/>
        <a:ext cx="3329576" cy="1456054"/>
      </dsp:txXfrm>
    </dsp:sp>
    <dsp:sp modelId="{9EBE9CA3-C3A7-4BAD-ACD7-D1FA8B87049E}">
      <dsp:nvSpPr>
        <dsp:cNvPr id="0" name=""/>
        <dsp:cNvSpPr/>
      </dsp:nvSpPr>
      <dsp:spPr>
        <a:xfrm>
          <a:off x="3329576" y="0"/>
          <a:ext cx="3329576" cy="1941406"/>
        </a:xfrm>
        <a:prstGeom prst="round1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Candidacy</a:t>
          </a:r>
        </a:p>
      </dsp:txBody>
      <dsp:txXfrm>
        <a:off x="3329576" y="0"/>
        <a:ext cx="3329576" cy="1456054"/>
      </dsp:txXfrm>
    </dsp:sp>
    <dsp:sp modelId="{7B98A3C5-545D-4F17-BB9B-E29F9E8E1CCC}">
      <dsp:nvSpPr>
        <dsp:cNvPr id="0" name=""/>
        <dsp:cNvSpPr/>
      </dsp:nvSpPr>
      <dsp:spPr>
        <a:xfrm rot="10800000">
          <a:off x="0" y="1941406"/>
          <a:ext cx="3329576" cy="1941406"/>
        </a:xfrm>
        <a:prstGeom prst="round1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2 Year Accreditation</a:t>
          </a:r>
        </a:p>
      </dsp:txBody>
      <dsp:txXfrm rot="10800000">
        <a:off x="0" y="2426758"/>
        <a:ext cx="3329576" cy="1456054"/>
      </dsp:txXfrm>
    </dsp:sp>
    <dsp:sp modelId="{ADDF65C7-18F4-4007-8DB1-BBD78A9A97A9}">
      <dsp:nvSpPr>
        <dsp:cNvPr id="0" name=""/>
        <dsp:cNvSpPr/>
      </dsp:nvSpPr>
      <dsp:spPr>
        <a:xfrm rot="5400000">
          <a:off x="4023662" y="1247321"/>
          <a:ext cx="1941406" cy="3329576"/>
        </a:xfrm>
        <a:prstGeom prst="round1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5 Year Accreditation</a:t>
          </a:r>
        </a:p>
      </dsp:txBody>
      <dsp:txXfrm rot="-5400000">
        <a:off x="3329577" y="2426758"/>
        <a:ext cx="3329576" cy="1456054"/>
      </dsp:txXfrm>
    </dsp:sp>
    <dsp:sp modelId="{B2D6C067-9B82-4707-B09B-C375582C1177}">
      <dsp:nvSpPr>
        <dsp:cNvPr id="0" name=""/>
        <dsp:cNvSpPr/>
      </dsp:nvSpPr>
      <dsp:spPr>
        <a:xfrm>
          <a:off x="2330703" y="1456054"/>
          <a:ext cx="1997746" cy="970703"/>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bg1"/>
              </a:solidFill>
            </a:rPr>
            <a:t>Decisions</a:t>
          </a:r>
        </a:p>
      </dsp:txBody>
      <dsp:txXfrm>
        <a:off x="2378089" y="1503440"/>
        <a:ext cx="1902974" cy="8759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366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5634487" y="0"/>
            <a:ext cx="4310486" cy="343666"/>
          </a:xfrm>
          <a:prstGeom prst="rect">
            <a:avLst/>
          </a:prstGeom>
        </p:spPr>
        <p:txBody>
          <a:bodyPr vert="horz" lIns="91440" tIns="45720" rIns="91440" bIns="45720" rtlCol="0"/>
          <a:lstStyle>
            <a:lvl1pPr algn="r">
              <a:defRPr sz="1200"/>
            </a:lvl1pPr>
          </a:lstStyle>
          <a:p>
            <a:fld id="{75655ACC-8A32-471C-BA2E-6F2E5FD9ED49}" type="datetimeFigureOut">
              <a:rPr lang="tr-TR" smtClean="0"/>
              <a:t>23.11.2023</a:t>
            </a:fld>
            <a:endParaRPr lang="tr-TR"/>
          </a:p>
        </p:txBody>
      </p:sp>
      <p:sp>
        <p:nvSpPr>
          <p:cNvPr id="4" name="Footer Placeholder 3"/>
          <p:cNvSpPr>
            <a:spLocks noGrp="1"/>
          </p:cNvSpPr>
          <p:nvPr>
            <p:ph type="ftr" sz="quarter" idx="2"/>
          </p:nvPr>
        </p:nvSpPr>
        <p:spPr>
          <a:xfrm>
            <a:off x="0" y="6514334"/>
            <a:ext cx="4310486" cy="343666"/>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5634487" y="6514334"/>
            <a:ext cx="4310486" cy="343666"/>
          </a:xfrm>
          <a:prstGeom prst="rect">
            <a:avLst/>
          </a:prstGeom>
        </p:spPr>
        <p:txBody>
          <a:bodyPr vert="horz" lIns="91440" tIns="45720" rIns="91440" bIns="45720" rtlCol="0" anchor="b"/>
          <a:lstStyle>
            <a:lvl1pPr algn="r">
              <a:defRPr sz="1200"/>
            </a:lvl1pPr>
          </a:lstStyle>
          <a:p>
            <a:fld id="{5BDC96C1-2876-4FE6-A7A7-7F4176F16027}" type="slidenum">
              <a:rPr lang="tr-TR" smtClean="0"/>
              <a:t>‹#›</a:t>
            </a:fld>
            <a:endParaRPr lang="tr-TR"/>
          </a:p>
        </p:txBody>
      </p:sp>
    </p:spTree>
    <p:extLst>
      <p:ext uri="{BB962C8B-B14F-4D97-AF65-F5344CB8AC3E}">
        <p14:creationId xmlns:p14="http://schemas.microsoft.com/office/powerpoint/2010/main" val="202641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409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5634487" y="0"/>
            <a:ext cx="4310486" cy="344091"/>
          </a:xfrm>
          <a:prstGeom prst="rect">
            <a:avLst/>
          </a:prstGeom>
        </p:spPr>
        <p:txBody>
          <a:bodyPr vert="horz" lIns="91440" tIns="45720" rIns="91440" bIns="45720" rtlCol="0"/>
          <a:lstStyle>
            <a:lvl1pPr algn="r">
              <a:defRPr sz="1200"/>
            </a:lvl1pPr>
          </a:lstStyle>
          <a:p>
            <a:fld id="{F3872C9C-C352-4C47-BE99-35ECEBB7B6FC}" type="datetimeFigureOut">
              <a:rPr lang="tr-TR" smtClean="0"/>
              <a:t>23.11.2023</a:t>
            </a:fld>
            <a:endParaRPr lang="tr-TR"/>
          </a:p>
        </p:txBody>
      </p:sp>
      <p:sp>
        <p:nvSpPr>
          <p:cNvPr id="4" name="Slide Image Placeholder 3"/>
          <p:cNvSpPr>
            <a:spLocks noGrp="1" noRot="1" noChangeAspect="1"/>
          </p:cNvSpPr>
          <p:nvPr>
            <p:ph type="sldImg" idx="2"/>
          </p:nvPr>
        </p:nvSpPr>
        <p:spPr>
          <a:xfrm>
            <a:off x="2916238"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994728" y="3300412"/>
            <a:ext cx="795782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6513910"/>
            <a:ext cx="4310486" cy="34409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5634487" y="6513910"/>
            <a:ext cx="4310486" cy="344090"/>
          </a:xfrm>
          <a:prstGeom prst="rect">
            <a:avLst/>
          </a:prstGeom>
        </p:spPr>
        <p:txBody>
          <a:bodyPr vert="horz" lIns="91440" tIns="45720" rIns="91440" bIns="45720" rtlCol="0" anchor="b"/>
          <a:lstStyle>
            <a:lvl1pPr algn="r">
              <a:defRPr sz="1200"/>
            </a:lvl1pPr>
          </a:lstStyle>
          <a:p>
            <a:fld id="{F81B37E4-5895-4648-A26F-D45363CB858E}" type="slidenum">
              <a:rPr lang="tr-TR" smtClean="0"/>
              <a:t>‹#›</a:t>
            </a:fld>
            <a:endParaRPr lang="tr-TR"/>
          </a:p>
        </p:txBody>
      </p:sp>
    </p:spTree>
    <p:extLst>
      <p:ext uri="{BB962C8B-B14F-4D97-AF65-F5344CB8AC3E}">
        <p14:creationId xmlns:p14="http://schemas.microsoft.com/office/powerpoint/2010/main" val="339822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81B37E4-5895-4648-A26F-D45363CB858E}" type="slidenum">
              <a:rPr lang="tr-TR" smtClean="0"/>
              <a:t>19</a:t>
            </a:fld>
            <a:endParaRPr lang="tr-TR"/>
          </a:p>
        </p:txBody>
      </p:sp>
    </p:spTree>
    <p:extLst>
      <p:ext uri="{BB962C8B-B14F-4D97-AF65-F5344CB8AC3E}">
        <p14:creationId xmlns:p14="http://schemas.microsoft.com/office/powerpoint/2010/main" val="401806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81B37E4-5895-4648-A26F-D45363CB858E}" type="slidenum">
              <a:rPr lang="tr-TR" smtClean="0"/>
              <a:t>20</a:t>
            </a:fld>
            <a:endParaRPr lang="tr-TR"/>
          </a:p>
        </p:txBody>
      </p:sp>
    </p:spTree>
    <p:extLst>
      <p:ext uri="{BB962C8B-B14F-4D97-AF65-F5344CB8AC3E}">
        <p14:creationId xmlns:p14="http://schemas.microsoft.com/office/powerpoint/2010/main" val="324505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B4567A8-F91E-484A-A669-115AF0CC4087}" type="datetime1">
              <a:rPr lang="tr-TR" smtClean="0"/>
              <a:t>23.11.2023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312396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C42406C-4CD7-4689-8A2A-8BA4CB7F6FA9}" type="datetime1">
              <a:rPr lang="tr-TR" smtClean="0"/>
              <a:t>23.11.2023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38748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F328390A-04BD-4371-BA5B-3271B4F6017D}" type="datetime1">
              <a:rPr lang="tr-TR" smtClean="0"/>
              <a:t>23.11.2023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87975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8935B4CA-0C36-4013-BF6C-C10310CCA49A}" type="datetime1">
              <a:rPr lang="tr-TR" smtClean="0"/>
              <a:t>23.11.2023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766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BF286-68B2-49EC-976F-03653EC4454F}" type="datetime1">
              <a:rPr lang="tr-TR" smtClean="0"/>
              <a:t>23.11.2023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10999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81D9E41A-3116-40FF-AD8E-3922E2F92200}" type="datetime1">
              <a:rPr lang="tr-TR" smtClean="0"/>
              <a:t>23.11.2023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249593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18362A80-678D-445C-866A-46747A861946}" type="datetime1">
              <a:rPr lang="tr-TR" smtClean="0"/>
              <a:t>23.11.2023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170647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A14F1B82-B56E-4689-B946-40AC6938688B}" type="datetime1">
              <a:rPr lang="tr-TR" smtClean="0"/>
              <a:t>23.11.2023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104939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84901-E895-47BC-88A2-24926609C12F}" type="datetime1">
              <a:rPr lang="tr-TR" smtClean="0"/>
              <a:t>23.11.2023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20256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004A5A-6468-4FA6-9FF3-51364E2C413B}" type="datetime1">
              <a:rPr lang="tr-TR" smtClean="0"/>
              <a:t>23.11.2023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202852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2D8865-8246-4A4C-BABA-847CF5812374}" type="datetime1">
              <a:rPr lang="tr-TR" smtClean="0"/>
              <a:t>23.11.2023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A5D8C1-C84E-43D3-B771-B1AC488615CD}" type="slidenum">
              <a:rPr lang="tr-TR" smtClean="0"/>
              <a:t>‹#›</a:t>
            </a:fld>
            <a:endParaRPr lang="tr-TR"/>
          </a:p>
        </p:txBody>
      </p:sp>
    </p:spTree>
    <p:extLst>
      <p:ext uri="{BB962C8B-B14F-4D97-AF65-F5344CB8AC3E}">
        <p14:creationId xmlns:p14="http://schemas.microsoft.com/office/powerpoint/2010/main" val="7746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B62E-F12A-4610-9281-42D1F74A11DE}" type="datetime1">
              <a:rPr lang="tr-TR" smtClean="0"/>
              <a:t>23.11.2023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5D8C1-C84E-43D3-B771-B1AC488615CD}" type="slidenum">
              <a:rPr lang="tr-TR" smtClean="0"/>
              <a:t>‹#›</a:t>
            </a:fld>
            <a:endParaRPr lang="tr-TR"/>
          </a:p>
        </p:txBody>
      </p:sp>
    </p:spTree>
    <p:extLst>
      <p:ext uri="{BB962C8B-B14F-4D97-AF65-F5344CB8AC3E}">
        <p14:creationId xmlns:p14="http://schemas.microsoft.com/office/powerpoint/2010/main" val="386886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n.dedak.org/_files/ugd/5dee4b_04d50a2a6f2e4da99eb9f322d4e85a19.pdf" TargetMode="External"/><Relationship Id="rId13" Type="http://schemas.openxmlformats.org/officeDocument/2006/relationships/hyperlink" Target="https://www.dedak.org/_files/ugd/5dee4b_5463c6205ac24b0183f94e39ee567acb.pdf" TargetMode="External"/><Relationship Id="rId18" Type="http://schemas.openxmlformats.org/officeDocument/2006/relationships/image" Target="../media/image1.jpeg"/><Relationship Id="rId3" Type="http://schemas.openxmlformats.org/officeDocument/2006/relationships/hyperlink" Target="https://en.dedak.org/_files/ugd/5dee4b_eae524e39c5543b4ba2d501b28e2018e.docx?dn=DEDAK%20%C3%96z%20De%C4%9Ferlendirme%20Rapor%20%C5%9Eablonu%20-%20S%C3%BCr%C3%BCm%201.2-%20%C4%B0ngilizce.docx" TargetMode="External"/><Relationship Id="rId7" Type="http://schemas.openxmlformats.org/officeDocument/2006/relationships/hyperlink" Target="https://en.dedak.org/_files/ugd/5dee4b_97bb5c997d5e4b0a9ce7791e3380f544.pdf" TargetMode="External"/><Relationship Id="rId12" Type="http://schemas.openxmlformats.org/officeDocument/2006/relationships/hyperlink" Target="https://www.dedak.org/_files/ugd/5dee4b_8d523c17ea7c44e9bc28a110c0bdc1ad.pdf" TargetMode="External"/><Relationship Id="rId17" Type="http://schemas.openxmlformats.org/officeDocument/2006/relationships/hyperlink" Target="https://www.dedak.org/_files/ugd/5dee4b_e8315a7f2a334b798f0f65c5dc1ba054.pdf" TargetMode="External"/><Relationship Id="rId2" Type="http://schemas.openxmlformats.org/officeDocument/2006/relationships/hyperlink" Target="https://en.dedak.org/_files/ugd/5dee4b_a0a90028c3b04a91b8ad4ebaaf587adf.pdf" TargetMode="External"/><Relationship Id="rId16" Type="http://schemas.openxmlformats.org/officeDocument/2006/relationships/hyperlink" Target="https://www.dedak.org/_files/ugd/5dee4b_e350d349d2fe4ba19aeecdf3b2cb1364.pdf" TargetMode="External"/><Relationship Id="rId1" Type="http://schemas.openxmlformats.org/officeDocument/2006/relationships/slideLayout" Target="../slideLayouts/slideLayout2.xml"/><Relationship Id="rId6" Type="http://schemas.openxmlformats.org/officeDocument/2006/relationships/hyperlink" Target="https://en.dedak.org/_files/ugd/5dee4b_a18eba2bec724af5956e17e649c0ed1d.pdf" TargetMode="External"/><Relationship Id="rId11" Type="http://schemas.openxmlformats.org/officeDocument/2006/relationships/hyperlink" Target="https://www.dedak.org/_files/ugd/5dee4b_05f7289d940e45438273390761372088.docx?dn=DEDAK%20%C3%96z%20De%C4%9Ferlendirme%20Raporu%20%C5%9Eablonu%20-%20S%C3%BCr%C3%BCm%201.2%20-%20T%C3%BCrk%C3%A7e.docx" TargetMode="External"/><Relationship Id="rId5" Type="http://schemas.openxmlformats.org/officeDocument/2006/relationships/hyperlink" Target="https://en.dedak.org/_files/ugd/5dee4b_399b16c337054f2e8536fa2e365c6a9f.pdf" TargetMode="External"/><Relationship Id="rId15" Type="http://schemas.openxmlformats.org/officeDocument/2006/relationships/hyperlink" Target="https://www.dedak.org/_files/ugd/5dee4b_3299097b1bac4c979afa0351ef9a8d80.pdf" TargetMode="External"/><Relationship Id="rId10" Type="http://schemas.openxmlformats.org/officeDocument/2006/relationships/hyperlink" Target="https://www.dedak.org/_files/ugd/5dee4b_673c9d8baacc430aa582d6e8fb3f488f.pdf" TargetMode="External"/><Relationship Id="rId4" Type="http://schemas.openxmlformats.org/officeDocument/2006/relationships/hyperlink" Target="https://en.dedak.org/_files/ugd/5dee4b_b6590e93fd344eb9a5abd65e3845e890.pdf" TargetMode="External"/><Relationship Id="rId9" Type="http://schemas.openxmlformats.org/officeDocument/2006/relationships/hyperlink" Target="https://en.dedak.org/_files/ugd/5dee4b_ce50115a364e44058e88e1592a8302a2.pdf" TargetMode="External"/><Relationship Id="rId14" Type="http://schemas.openxmlformats.org/officeDocument/2006/relationships/hyperlink" Target="https://www.dedak.org/_files/ugd/5dee4b_8cfd03109ff943e49c1e8467a37405e2.pdf"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dedak.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mailto:info@dedak.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962609"/>
            <a:ext cx="9477830" cy="3160934"/>
          </a:xfrm>
          <a:solidFill>
            <a:schemeClr val="accent1">
              <a:lumMod val="50000"/>
            </a:schemeClr>
          </a:solidFill>
          <a:ln w="22225">
            <a:solidFill>
              <a:srgbClr val="FF0000"/>
            </a:solidFill>
          </a:ln>
        </p:spPr>
        <p:txBody>
          <a:bodyPr anchor="ctr">
            <a:normAutofit/>
          </a:bodyPr>
          <a:lstStyle/>
          <a:p>
            <a:r>
              <a:rPr lang="en-US" b="1" dirty="0">
                <a:solidFill>
                  <a:schemeClr val="bg1"/>
                </a:solidFill>
              </a:rPr>
              <a:t>The Association for Language Education Evaluation and Accreditation (DEDAK) </a:t>
            </a:r>
            <a:endParaRPr lang="tr-TR" b="1" dirty="0">
              <a:solidFill>
                <a:schemeClr val="bg1"/>
              </a:solidFill>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9818074" y="5799667"/>
            <a:ext cx="1699851" cy="8835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054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a:ln w="25400">
            <a:solidFill>
              <a:srgbClr val="FF0000"/>
            </a:solidFill>
          </a:ln>
        </p:spPr>
        <p:txBody>
          <a:bodyPr>
            <a:normAutofit/>
          </a:bodyPr>
          <a:lstStyle/>
          <a:p>
            <a:pPr algn="ctr"/>
            <a:r>
              <a:rPr lang="en-US" b="1" dirty="0">
                <a:solidFill>
                  <a:schemeClr val="bg1"/>
                </a:solidFill>
                <a:latin typeface="+mn-lt"/>
              </a:rPr>
              <a:t>Accreditation Process after </a:t>
            </a:r>
            <a:br>
              <a:rPr lang="en-US" b="1" dirty="0">
                <a:solidFill>
                  <a:schemeClr val="bg1"/>
                </a:solidFill>
                <a:latin typeface="+mn-lt"/>
              </a:rPr>
            </a:br>
            <a:r>
              <a:rPr lang="en-US" b="1" dirty="0">
                <a:solidFill>
                  <a:schemeClr val="bg1"/>
                </a:solidFill>
                <a:latin typeface="+mn-lt"/>
              </a:rPr>
              <a:t>Application Approval</a:t>
            </a:r>
            <a:endParaRPr lang="tr-TR" b="1" dirty="0">
              <a:solidFill>
                <a:schemeClr val="bg1"/>
              </a:solidFill>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256292" y="5724184"/>
            <a:ext cx="1699851" cy="883557"/>
          </a:xfrm>
          <a:prstGeom prst="rect">
            <a:avLst/>
          </a:prstGeom>
          <a:noFill/>
          <a:ln>
            <a:noFill/>
          </a:ln>
          <a:extLst>
            <a:ext uri="{53640926-AAD7-44D8-BBD7-CCE9431645EC}">
              <a14:shadowObscured xmlns:a14="http://schemas.microsoft.com/office/drawing/2010/main"/>
            </a:ext>
          </a:extLst>
        </p:spPr>
      </p:pic>
      <p:graphicFrame>
        <p:nvGraphicFramePr>
          <p:cNvPr id="3" name="Diagram 2"/>
          <p:cNvGraphicFramePr/>
          <p:nvPr>
            <p:extLst>
              <p:ext uri="{D42A27DB-BD31-4B8C-83A1-F6EECF244321}">
                <p14:modId xmlns:p14="http://schemas.microsoft.com/office/powerpoint/2010/main" val="789547174"/>
              </p:ext>
            </p:extLst>
          </p:nvPr>
        </p:nvGraphicFramePr>
        <p:xfrm>
          <a:off x="838199" y="1754398"/>
          <a:ext cx="11117943" cy="510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90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5429"/>
            <a:ext cx="9960429" cy="1269773"/>
          </a:xfrm>
          <a:solidFill>
            <a:schemeClr val="accent5">
              <a:lumMod val="50000"/>
            </a:schemeClr>
          </a:solidFill>
          <a:ln>
            <a:solidFill>
              <a:srgbClr val="C00000"/>
            </a:solidFill>
          </a:ln>
        </p:spPr>
        <p:txBody>
          <a:bodyPr/>
          <a:lstStyle/>
          <a:p>
            <a:pPr algn="ctr"/>
            <a:r>
              <a:rPr lang="en-US" b="1" dirty="0">
                <a:solidFill>
                  <a:schemeClr val="bg1"/>
                </a:solidFill>
              </a:rPr>
              <a:t>DEDAK 2024 Fees</a:t>
            </a:r>
            <a:endParaRPr lang="tr-TR" b="1" dirty="0">
              <a:solidFill>
                <a:schemeClr val="bg1"/>
              </a:solidFill>
            </a:endParaRPr>
          </a:p>
        </p:txBody>
      </p:sp>
      <p:sp>
        <p:nvSpPr>
          <p:cNvPr id="3" name="TextBox 2"/>
          <p:cNvSpPr txBox="1"/>
          <p:nvPr/>
        </p:nvSpPr>
        <p:spPr>
          <a:xfrm>
            <a:off x="182881" y="4250402"/>
            <a:ext cx="11669486" cy="2554545"/>
          </a:xfrm>
          <a:prstGeom prst="rect">
            <a:avLst/>
          </a:prstGeom>
          <a:noFill/>
        </p:spPr>
        <p:txBody>
          <a:bodyPr wrap="square" rtlCol="0">
            <a:spAutoFit/>
          </a:bodyPr>
          <a:lstStyle/>
          <a:p>
            <a:r>
              <a:rPr lang="en-US" sz="1600" dirty="0"/>
              <a:t>*</a:t>
            </a:r>
            <a:r>
              <a:rPr lang="en-US" dirty="0"/>
              <a:t> </a:t>
            </a:r>
            <a:r>
              <a:rPr lang="en-US" sz="1600" dirty="0"/>
              <a:t>The CPI (Consumer Price Index) is 61.53% compared to September, when accreditation fees were determined in the previous year. This rate is taken as the basis for the increase, and it is slightly below, with an increase by 55%</a:t>
            </a:r>
            <a:r>
              <a:rPr lang="en-US" sz="1400" dirty="0"/>
              <a:t>. </a:t>
            </a:r>
          </a:p>
          <a:p>
            <a:endParaRPr lang="en-US" sz="1400" dirty="0"/>
          </a:p>
          <a:p>
            <a:r>
              <a:rPr lang="en-US" sz="1600" dirty="0"/>
              <a:t>** 50% of the fee shall be due after the acceptance of the application and before the accreditation training, and 50% after the submission of the self-study report and before the site visit, if there will be one. </a:t>
            </a:r>
            <a:br>
              <a:rPr lang="en-US" sz="1400" dirty="0"/>
            </a:br>
            <a:r>
              <a:rPr lang="en-US" sz="1600" dirty="0"/>
              <a:t> </a:t>
            </a:r>
            <a:br>
              <a:rPr lang="en-US" sz="1400" dirty="0"/>
            </a:br>
            <a:r>
              <a:rPr lang="en-US" sz="1600" dirty="0"/>
              <a:t>*** Fees are charged for the accreditation review processes. There is no additional annual accreditation fee. </a:t>
            </a:r>
            <a:br>
              <a:rPr lang="en-US" sz="1400" dirty="0"/>
            </a:br>
            <a:r>
              <a:rPr lang="en-US" sz="1600" dirty="0"/>
              <a:t> </a:t>
            </a:r>
            <a:br>
              <a:rPr lang="en-US" sz="1400" dirty="0"/>
            </a:br>
            <a:r>
              <a:rPr lang="en-US" sz="1600" dirty="0"/>
              <a:t>For example, if an institution pays the General Review fee and receives accreditation after the review, it does not pay any other fee as long as there is no other review during the accreditation period.</a:t>
            </a:r>
            <a:endParaRPr lang="tr-TR" sz="1400" dirty="0"/>
          </a:p>
        </p:txBody>
      </p:sp>
      <p:pic>
        <p:nvPicPr>
          <p:cNvPr id="5" name="Picture 4"/>
          <p:cNvPicPr>
            <a:picLocks noChangeAspect="1"/>
          </p:cNvPicPr>
          <p:nvPr/>
        </p:nvPicPr>
        <p:blipFill>
          <a:blip r:embed="rId2"/>
          <a:stretch>
            <a:fillRect/>
          </a:stretch>
        </p:blipFill>
        <p:spPr>
          <a:xfrm>
            <a:off x="2243682" y="1705202"/>
            <a:ext cx="6677025" cy="2552700"/>
          </a:xfrm>
          <a:prstGeom prst="rect">
            <a:avLst/>
          </a:prstGeom>
        </p:spPr>
      </p:pic>
    </p:spTree>
    <p:extLst>
      <p:ext uri="{BB962C8B-B14F-4D97-AF65-F5344CB8AC3E}">
        <p14:creationId xmlns:p14="http://schemas.microsoft.com/office/powerpoint/2010/main" val="116829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121"/>
            <a:ext cx="10515600" cy="1325563"/>
          </a:xfrm>
          <a:solidFill>
            <a:schemeClr val="accent1">
              <a:lumMod val="50000"/>
            </a:schemeClr>
          </a:solidFill>
          <a:ln w="25400">
            <a:solidFill>
              <a:srgbClr val="FF0000"/>
            </a:solidFill>
          </a:ln>
        </p:spPr>
        <p:txBody>
          <a:bodyPr/>
          <a:lstStyle/>
          <a:p>
            <a:pPr algn="ctr"/>
            <a:r>
              <a:rPr lang="en-US" b="1" dirty="0">
                <a:solidFill>
                  <a:schemeClr val="bg1"/>
                </a:solidFill>
                <a:latin typeface="+mn-lt"/>
              </a:rPr>
              <a:t>DEDAK Accreditation Process</a:t>
            </a:r>
            <a:endParaRPr lang="tr-TR" b="1" dirty="0">
              <a:solidFill>
                <a:schemeClr val="bg1"/>
              </a:solidFill>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503874" y="5945603"/>
            <a:ext cx="1699851" cy="883557"/>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srcRect l="27176" t="26864" r="24191" b="9696"/>
          <a:stretch/>
        </p:blipFill>
        <p:spPr bwMode="auto">
          <a:xfrm>
            <a:off x="477287" y="1589454"/>
            <a:ext cx="9598531" cy="5161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65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a:ln w="25400">
            <a:solidFill>
              <a:srgbClr val="FF0000"/>
            </a:solidFill>
          </a:ln>
        </p:spPr>
        <p:txBody>
          <a:bodyPr/>
          <a:lstStyle/>
          <a:p>
            <a:pPr algn="ctr"/>
            <a:r>
              <a:rPr lang="en-US" b="1" dirty="0">
                <a:solidFill>
                  <a:schemeClr val="bg1"/>
                </a:solidFill>
                <a:latin typeface="+mn-lt"/>
              </a:rPr>
              <a:t>STANDARDS TO BE EVALUATED</a:t>
            </a:r>
            <a:endParaRPr lang="tr-TR" b="1" dirty="0">
              <a:solidFill>
                <a:schemeClr val="bg1"/>
              </a:solidFill>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9653949" y="586127"/>
            <a:ext cx="1699851" cy="883557"/>
          </a:xfrm>
          <a:prstGeom prst="rect">
            <a:avLst/>
          </a:prstGeom>
          <a:noFill/>
          <a:ln>
            <a:noFill/>
          </a:ln>
          <a:extLst>
            <a:ext uri="{53640926-AAD7-44D8-BBD7-CCE9431645EC}">
              <a14:shadowObscured xmlns:a14="http://schemas.microsoft.com/office/drawing/2010/main"/>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3429337213"/>
              </p:ext>
            </p:extLst>
          </p:nvPr>
        </p:nvGraphicFramePr>
        <p:xfrm>
          <a:off x="838200" y="2130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1973" y="2130425"/>
            <a:ext cx="4012776" cy="2343662"/>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6349" y="4046895"/>
            <a:ext cx="4071716" cy="2619376"/>
          </a:xfrm>
          <a:prstGeom prst="rect">
            <a:avLst/>
          </a:prstGeom>
        </p:spPr>
      </p:pic>
    </p:spTree>
    <p:extLst>
      <p:ext uri="{BB962C8B-B14F-4D97-AF65-F5344CB8AC3E}">
        <p14:creationId xmlns:p14="http://schemas.microsoft.com/office/powerpoint/2010/main" val="143517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a:ln w="25400">
            <a:solidFill>
              <a:srgbClr val="FF0000"/>
            </a:solidFill>
          </a:ln>
        </p:spPr>
        <p:txBody>
          <a:bodyPr/>
          <a:lstStyle/>
          <a:p>
            <a:pPr algn="ctr"/>
            <a:r>
              <a:rPr lang="en-US" b="1" dirty="0">
                <a:solidFill>
                  <a:schemeClr val="bg1"/>
                </a:solidFill>
                <a:latin typeface="+mn-lt"/>
              </a:rPr>
              <a:t>EVALUATION STANDARDS</a:t>
            </a:r>
            <a:endParaRPr lang="tr-TR" b="1" dirty="0">
              <a:solidFill>
                <a:schemeClr val="bg1"/>
              </a:solidFill>
              <a:latin typeface="+mn-lt"/>
            </a:endParaRPr>
          </a:p>
        </p:txBody>
      </p:sp>
      <p:sp>
        <p:nvSpPr>
          <p:cNvPr id="3" name="Content Placeholder 2"/>
          <p:cNvSpPr>
            <a:spLocks noGrp="1"/>
          </p:cNvSpPr>
          <p:nvPr>
            <p:ph idx="1"/>
          </p:nvPr>
        </p:nvSpPr>
        <p:spPr>
          <a:xfrm>
            <a:off x="6536267" y="2201334"/>
            <a:ext cx="5008033" cy="4351338"/>
          </a:xfrm>
        </p:spPr>
        <p:txBody>
          <a:bodyPr>
            <a:normAutofit/>
          </a:bodyPr>
          <a:lstStyle/>
          <a:p>
            <a:pPr marL="0" indent="0">
              <a:lnSpc>
                <a:spcPct val="110000"/>
              </a:lnSpc>
              <a:buNone/>
            </a:pPr>
            <a:r>
              <a:rPr lang="tr-TR" sz="2600" dirty="0">
                <a:latin typeface="+mn-lt"/>
              </a:rPr>
              <a:t> </a:t>
            </a:r>
            <a:r>
              <a:rPr lang="en-US" sz="2400" b="1" dirty="0"/>
              <a:t>MEASUREMENT AND ASSESSMENT </a:t>
            </a:r>
            <a:endParaRPr lang="tr-TR" sz="2400" dirty="0"/>
          </a:p>
          <a:p>
            <a:pPr>
              <a:lnSpc>
                <a:spcPct val="110000"/>
              </a:lnSpc>
            </a:pPr>
            <a:r>
              <a:rPr lang="en-US" sz="2400" dirty="0"/>
              <a:t>Level Placement System</a:t>
            </a:r>
          </a:p>
          <a:p>
            <a:pPr>
              <a:lnSpc>
                <a:spcPct val="110000"/>
              </a:lnSpc>
            </a:pPr>
            <a:r>
              <a:rPr lang="en-US" sz="2400" dirty="0"/>
              <a:t>Level</a:t>
            </a:r>
            <a:r>
              <a:rPr lang="tr-TR" sz="2400" dirty="0"/>
              <a:t> </a:t>
            </a:r>
            <a:r>
              <a:rPr lang="en-US" sz="2400" dirty="0"/>
              <a:t>Progression</a:t>
            </a:r>
            <a:r>
              <a:rPr lang="tr-TR" sz="2400" dirty="0"/>
              <a:t> </a:t>
            </a:r>
            <a:r>
              <a:rPr lang="en-US" sz="2400" dirty="0"/>
              <a:t>and</a:t>
            </a:r>
            <a:r>
              <a:rPr lang="tr-TR" sz="2400" dirty="0"/>
              <a:t> </a:t>
            </a:r>
            <a:r>
              <a:rPr lang="en-US" sz="2400" dirty="0"/>
              <a:t>Completion</a:t>
            </a:r>
            <a:endParaRPr lang="tr-TR" sz="2400" dirty="0">
              <a:latin typeface="+mn-lt"/>
            </a:endParaRPr>
          </a:p>
          <a:p>
            <a:pPr>
              <a:lnSpc>
                <a:spcPct val="110000"/>
              </a:lnSpc>
            </a:pPr>
            <a:r>
              <a:rPr lang="en-US" sz="2400" dirty="0"/>
              <a:t>Proficiency</a:t>
            </a:r>
            <a:r>
              <a:rPr lang="tr-TR" sz="2400" dirty="0">
                <a:latin typeface="+mn-lt"/>
              </a:rPr>
              <a:t> (EMI </a:t>
            </a:r>
            <a:r>
              <a:rPr lang="en-US" sz="2400" dirty="0">
                <a:latin typeface="+mn-lt"/>
              </a:rPr>
              <a:t>and</a:t>
            </a:r>
            <a:r>
              <a:rPr lang="tr-TR" sz="2400" dirty="0">
                <a:latin typeface="+mn-lt"/>
              </a:rPr>
              <a:t> </a:t>
            </a:r>
            <a:r>
              <a:rPr lang="en-US" sz="2400" dirty="0">
                <a:latin typeface="+mn-lt"/>
              </a:rPr>
              <a:t>NQF-HETR</a:t>
            </a:r>
            <a:r>
              <a:rPr lang="tr-TR" sz="2400" dirty="0">
                <a:latin typeface="+mn-lt"/>
              </a:rPr>
              <a:t> </a:t>
            </a:r>
            <a:r>
              <a:rPr lang="en-US" sz="2400" dirty="0">
                <a:latin typeface="+mn-lt"/>
              </a:rPr>
              <a:t>are taken into consideration - B1+</a:t>
            </a:r>
            <a:r>
              <a:rPr lang="tr-TR" sz="2400" dirty="0">
                <a:latin typeface="+mn-lt"/>
              </a:rPr>
              <a:t>)</a:t>
            </a:r>
          </a:p>
          <a:p>
            <a:pPr>
              <a:lnSpc>
                <a:spcPct val="110000"/>
              </a:lnSpc>
            </a:pPr>
            <a:r>
              <a:rPr lang="en-US" sz="2400" dirty="0"/>
              <a:t>Level</a:t>
            </a:r>
            <a:r>
              <a:rPr lang="tr-TR" sz="2400" dirty="0"/>
              <a:t> </a:t>
            </a:r>
            <a:r>
              <a:rPr lang="en-US" sz="2400" dirty="0"/>
              <a:t>Documentation</a:t>
            </a:r>
            <a:endParaRPr lang="tr-TR" sz="2400" dirty="0"/>
          </a:p>
          <a:p>
            <a:pPr>
              <a:lnSpc>
                <a:spcPct val="110000"/>
              </a:lnSpc>
            </a:pPr>
            <a:r>
              <a:rPr lang="en-US" sz="2400" dirty="0"/>
              <a:t>Notification of Students</a:t>
            </a:r>
            <a:endParaRPr lang="tr-TR" sz="2400" dirty="0">
              <a:latin typeface="+mn-lt"/>
            </a:endParaRPr>
          </a:p>
          <a:p>
            <a:endParaRPr lang="tr-TR" dirty="0">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037407" y="5669115"/>
            <a:ext cx="1699851" cy="883557"/>
          </a:xfrm>
          <a:prstGeom prst="rect">
            <a:avLst/>
          </a:prstGeom>
          <a:noFill/>
          <a:ln>
            <a:noFill/>
          </a:ln>
          <a:extLst>
            <a:ext uri="{53640926-AAD7-44D8-BBD7-CCE9431645EC}">
              <a14:shadowObscured xmlns:a14="http://schemas.microsoft.com/office/drawing/2010/main"/>
            </a:ext>
          </a:extLst>
        </p:spPr>
      </p:pic>
      <p:sp>
        <p:nvSpPr>
          <p:cNvPr id="6" name="Content Placeholder 2"/>
          <p:cNvSpPr txBox="1">
            <a:spLocks/>
          </p:cNvSpPr>
          <p:nvPr/>
        </p:nvSpPr>
        <p:spPr>
          <a:xfrm>
            <a:off x="838200" y="2014539"/>
            <a:ext cx="5223933" cy="45381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600" b="1" dirty="0"/>
              <a:t>MISSION</a:t>
            </a:r>
            <a:endParaRPr lang="tr-TR" sz="2600" b="1" dirty="0"/>
          </a:p>
          <a:p>
            <a:pPr>
              <a:lnSpc>
                <a:spcPct val="110000"/>
              </a:lnSpc>
            </a:pPr>
            <a:r>
              <a:rPr lang="en-US" sz="2600" dirty="0"/>
              <a:t>Compatibility and Communication of the Mission</a:t>
            </a:r>
            <a:endParaRPr lang="tr-TR" sz="2600" b="1" dirty="0"/>
          </a:p>
          <a:p>
            <a:pPr marL="0" indent="0">
              <a:lnSpc>
                <a:spcPct val="110000"/>
              </a:lnSpc>
              <a:buNone/>
            </a:pPr>
            <a:r>
              <a:rPr lang="en-US" sz="2600" b="1" dirty="0"/>
              <a:t>CURRICULUM</a:t>
            </a:r>
            <a:endParaRPr lang="tr-TR" sz="2600" b="1" dirty="0"/>
          </a:p>
          <a:p>
            <a:pPr>
              <a:lnSpc>
                <a:spcPct val="110000"/>
              </a:lnSpc>
            </a:pPr>
            <a:r>
              <a:rPr lang="en-US" sz="2600" dirty="0"/>
              <a:t>Consistency with the Mission and Needs</a:t>
            </a:r>
          </a:p>
          <a:p>
            <a:pPr>
              <a:lnSpc>
                <a:spcPct val="110000"/>
              </a:lnSpc>
            </a:pPr>
            <a:r>
              <a:rPr lang="en-US" sz="2600" dirty="0"/>
              <a:t>Content and</a:t>
            </a:r>
            <a:r>
              <a:rPr lang="tr-TR" sz="2600" dirty="0"/>
              <a:t> </a:t>
            </a:r>
            <a:r>
              <a:rPr lang="en-US" sz="2600" dirty="0"/>
              <a:t>Learning</a:t>
            </a:r>
            <a:r>
              <a:rPr lang="tr-TR" sz="2600" dirty="0"/>
              <a:t> </a:t>
            </a:r>
            <a:r>
              <a:rPr lang="en-US" sz="2600" dirty="0"/>
              <a:t>Outcomes</a:t>
            </a:r>
            <a:endParaRPr lang="tr-TR" sz="2600" dirty="0"/>
          </a:p>
          <a:p>
            <a:pPr>
              <a:lnSpc>
                <a:spcPct val="110000"/>
              </a:lnSpc>
            </a:pPr>
            <a:r>
              <a:rPr lang="en-US" sz="2600" dirty="0"/>
              <a:t>Curriculum Design and Instructional </a:t>
            </a:r>
            <a:r>
              <a:rPr lang="tr-TR" sz="2600" dirty="0"/>
              <a:t>Mater</a:t>
            </a:r>
            <a:r>
              <a:rPr lang="en-US" sz="2600" dirty="0" err="1"/>
              <a:t>i</a:t>
            </a:r>
            <a:r>
              <a:rPr lang="tr-TR" sz="2600" dirty="0"/>
              <a:t>al</a:t>
            </a:r>
            <a:r>
              <a:rPr lang="en-US" sz="2600" dirty="0"/>
              <a:t>s </a:t>
            </a:r>
            <a:endParaRPr lang="tr-TR" sz="2600" dirty="0"/>
          </a:p>
          <a:p>
            <a:pPr>
              <a:lnSpc>
                <a:spcPct val="110000"/>
              </a:lnSpc>
            </a:pPr>
            <a:r>
              <a:rPr lang="tr-TR" sz="2600" dirty="0"/>
              <a:t>Program </a:t>
            </a:r>
            <a:r>
              <a:rPr lang="en-US" sz="2600" dirty="0"/>
              <a:t>Length and Structure</a:t>
            </a:r>
          </a:p>
          <a:p>
            <a:pPr>
              <a:lnSpc>
                <a:spcPct val="110000"/>
              </a:lnSpc>
            </a:pPr>
            <a:r>
              <a:rPr lang="en-US" sz="2600" dirty="0"/>
              <a:t>Curriculum Delivery</a:t>
            </a:r>
            <a:endParaRPr lang="tr-TR" sz="2600" dirty="0"/>
          </a:p>
          <a:p>
            <a:endParaRPr lang="tr-TR" dirty="0"/>
          </a:p>
          <a:p>
            <a:endParaRPr lang="tr-TR" dirty="0"/>
          </a:p>
        </p:txBody>
      </p:sp>
    </p:spTree>
    <p:extLst>
      <p:ext uri="{BB962C8B-B14F-4D97-AF65-F5344CB8AC3E}">
        <p14:creationId xmlns:p14="http://schemas.microsoft.com/office/powerpoint/2010/main" val="83862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a:ln w="25400">
            <a:solidFill>
              <a:srgbClr val="FF0000"/>
            </a:solidFill>
          </a:ln>
        </p:spPr>
        <p:txBody>
          <a:bodyPr/>
          <a:lstStyle/>
          <a:p>
            <a:pPr algn="ctr"/>
            <a:r>
              <a:rPr lang="en-US" b="1" dirty="0">
                <a:solidFill>
                  <a:schemeClr val="bg1"/>
                </a:solidFill>
                <a:latin typeface="Calibri (Body)"/>
              </a:rPr>
              <a:t>EVALUATION STANDARDS</a:t>
            </a:r>
            <a:endParaRPr lang="tr-TR" b="1" dirty="0">
              <a:solidFill>
                <a:schemeClr val="bg1"/>
              </a:solidFill>
              <a:latin typeface="Calibri (Body)"/>
            </a:endParaRPr>
          </a:p>
        </p:txBody>
      </p:sp>
      <p:sp>
        <p:nvSpPr>
          <p:cNvPr id="3" name="Content Placeholder 2"/>
          <p:cNvSpPr>
            <a:spLocks noGrp="1"/>
          </p:cNvSpPr>
          <p:nvPr>
            <p:ph idx="1"/>
          </p:nvPr>
        </p:nvSpPr>
        <p:spPr>
          <a:xfrm>
            <a:off x="5892801" y="1911690"/>
            <a:ext cx="5079999" cy="4321159"/>
          </a:xfrm>
        </p:spPr>
        <p:txBody>
          <a:bodyPr>
            <a:normAutofit fontScale="70000" lnSpcReduction="20000"/>
          </a:bodyPr>
          <a:lstStyle/>
          <a:p>
            <a:pPr marL="0" indent="0">
              <a:lnSpc>
                <a:spcPct val="120000"/>
              </a:lnSpc>
              <a:spcBef>
                <a:spcPts val="600"/>
              </a:spcBef>
              <a:buNone/>
            </a:pPr>
            <a:r>
              <a:rPr lang="en-US" sz="3100" b="1" dirty="0"/>
              <a:t>ADMINISTRATIVE CAPACITY</a:t>
            </a:r>
            <a:r>
              <a:rPr lang="tr-TR" sz="3100" b="1" dirty="0">
                <a:latin typeface="+mn-lt"/>
              </a:rPr>
              <a:t> </a:t>
            </a:r>
          </a:p>
          <a:p>
            <a:pPr>
              <a:lnSpc>
                <a:spcPct val="120000"/>
              </a:lnSpc>
              <a:spcBef>
                <a:spcPts val="600"/>
              </a:spcBef>
            </a:pPr>
            <a:r>
              <a:rPr lang="en-US" sz="3100" dirty="0"/>
              <a:t>Administrative Structure and Mission Alignment</a:t>
            </a:r>
          </a:p>
          <a:p>
            <a:pPr>
              <a:lnSpc>
                <a:spcPct val="120000"/>
              </a:lnSpc>
              <a:spcBef>
                <a:spcPts val="600"/>
              </a:spcBef>
            </a:pPr>
            <a:r>
              <a:rPr lang="en-US" sz="3100" dirty="0"/>
              <a:t>Faculty Position and Assignment Processes</a:t>
            </a:r>
            <a:endParaRPr lang="tr-TR" sz="3100" dirty="0">
              <a:latin typeface="+mn-lt"/>
            </a:endParaRPr>
          </a:p>
          <a:p>
            <a:pPr>
              <a:lnSpc>
                <a:spcPct val="120000"/>
              </a:lnSpc>
              <a:spcBef>
                <a:spcPts val="600"/>
              </a:spcBef>
            </a:pPr>
            <a:r>
              <a:rPr lang="en-US" sz="3100" dirty="0"/>
              <a:t>Notification of Assignment, Responsibility and Rights </a:t>
            </a:r>
          </a:p>
          <a:p>
            <a:pPr>
              <a:lnSpc>
                <a:spcPct val="120000"/>
              </a:lnSpc>
              <a:spcBef>
                <a:spcPts val="600"/>
              </a:spcBef>
            </a:pPr>
            <a:r>
              <a:rPr lang="en-US" sz="3100" dirty="0"/>
              <a:t>Performance Evaluation</a:t>
            </a:r>
            <a:endParaRPr lang="tr-TR" sz="3100" dirty="0"/>
          </a:p>
          <a:p>
            <a:pPr>
              <a:lnSpc>
                <a:spcPct val="120000"/>
              </a:lnSpc>
              <a:spcBef>
                <a:spcPts val="600"/>
              </a:spcBef>
            </a:pPr>
            <a:r>
              <a:rPr lang="en-US" sz="3100" dirty="0"/>
              <a:t>Administrative and Managerial Processes</a:t>
            </a:r>
            <a:endParaRPr lang="tr-TR" sz="3100" dirty="0"/>
          </a:p>
          <a:p>
            <a:pPr>
              <a:lnSpc>
                <a:spcPct val="120000"/>
              </a:lnSpc>
              <a:spcBef>
                <a:spcPts val="600"/>
              </a:spcBef>
            </a:pPr>
            <a:r>
              <a:rPr lang="en-US" sz="3100" dirty="0"/>
              <a:t>Protection of Information</a:t>
            </a:r>
          </a:p>
          <a:p>
            <a:pPr>
              <a:lnSpc>
                <a:spcPct val="120000"/>
              </a:lnSpc>
              <a:spcBef>
                <a:spcPts val="600"/>
              </a:spcBef>
            </a:pPr>
            <a:r>
              <a:rPr lang="en-US" sz="3100" dirty="0"/>
              <a:t>Employee</a:t>
            </a:r>
            <a:r>
              <a:rPr lang="tr-TR" sz="3100" dirty="0"/>
              <a:t> </a:t>
            </a:r>
            <a:r>
              <a:rPr lang="en-US" sz="3200" dirty="0"/>
              <a:t>Grievances</a:t>
            </a:r>
            <a:endParaRPr lang="tr-TR" sz="3100" dirty="0">
              <a:latin typeface="+mn-lt"/>
            </a:endParaRPr>
          </a:p>
          <a:p>
            <a:endParaRPr lang="tr-TR" dirty="0">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047239" y="5791070"/>
            <a:ext cx="1699851" cy="883557"/>
          </a:xfrm>
          <a:prstGeom prst="rect">
            <a:avLst/>
          </a:prstGeom>
          <a:noFill/>
          <a:ln>
            <a:noFill/>
          </a:ln>
          <a:extLst>
            <a:ext uri="{53640926-AAD7-44D8-BBD7-CCE9431645EC}">
              <a14:shadowObscured xmlns:a14="http://schemas.microsoft.com/office/drawing/2010/main"/>
            </a:ext>
          </a:extLst>
        </p:spPr>
      </p:pic>
      <p:sp>
        <p:nvSpPr>
          <p:cNvPr id="6" name="Content Placeholder 2"/>
          <p:cNvSpPr txBox="1">
            <a:spLocks/>
          </p:cNvSpPr>
          <p:nvPr/>
        </p:nvSpPr>
        <p:spPr>
          <a:xfrm>
            <a:off x="838200" y="1909913"/>
            <a:ext cx="5054600" cy="453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2200" b="1" dirty="0"/>
          </a:p>
          <a:p>
            <a:pPr marL="0" indent="0">
              <a:buNone/>
            </a:pPr>
            <a:r>
              <a:rPr lang="en-US" sz="2200" b="1" dirty="0"/>
              <a:t>STUDENT SUPPORT and SERVICES</a:t>
            </a:r>
            <a:r>
              <a:rPr lang="tr-TR" sz="2200" b="1" dirty="0"/>
              <a:t> </a:t>
            </a:r>
          </a:p>
          <a:p>
            <a:r>
              <a:rPr lang="en-US" sz="2200" dirty="0"/>
              <a:t>New Student</a:t>
            </a:r>
            <a:r>
              <a:rPr lang="tr-TR" sz="2200" dirty="0"/>
              <a:t> </a:t>
            </a:r>
            <a:r>
              <a:rPr lang="en-US" sz="2200" dirty="0"/>
              <a:t>Orientation</a:t>
            </a:r>
            <a:r>
              <a:rPr lang="tr-TR" sz="2200" dirty="0"/>
              <a:t> </a:t>
            </a:r>
          </a:p>
          <a:p>
            <a:r>
              <a:rPr lang="en-US" sz="2200" dirty="0"/>
              <a:t>Notification of Students</a:t>
            </a:r>
            <a:endParaRPr lang="tr-TR" sz="2200" dirty="0"/>
          </a:p>
          <a:p>
            <a:r>
              <a:rPr lang="en-US" sz="2200" dirty="0"/>
              <a:t>Co-Curricular Activities</a:t>
            </a:r>
          </a:p>
          <a:p>
            <a:r>
              <a:rPr lang="en-US" sz="2200" dirty="0"/>
              <a:t>Student</a:t>
            </a:r>
            <a:r>
              <a:rPr lang="tr-TR" sz="2200" dirty="0"/>
              <a:t> </a:t>
            </a:r>
            <a:r>
              <a:rPr lang="en-US" sz="2200" dirty="0"/>
              <a:t>Grievances </a:t>
            </a:r>
            <a:r>
              <a:rPr lang="tr-TR" sz="2200" dirty="0"/>
              <a:t> </a:t>
            </a:r>
          </a:p>
          <a:p>
            <a:pPr>
              <a:lnSpc>
                <a:spcPct val="110000"/>
              </a:lnSpc>
            </a:pPr>
            <a:endParaRPr lang="tr-TR" b="1" dirty="0"/>
          </a:p>
          <a:p>
            <a:endParaRPr lang="tr-TR" dirty="0"/>
          </a:p>
          <a:p>
            <a:endParaRPr lang="tr-TR" dirty="0"/>
          </a:p>
        </p:txBody>
      </p:sp>
    </p:spTree>
    <p:extLst>
      <p:ext uri="{BB962C8B-B14F-4D97-AF65-F5344CB8AC3E}">
        <p14:creationId xmlns:p14="http://schemas.microsoft.com/office/powerpoint/2010/main" val="1928849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3"/>
            <a:ext cx="10515600" cy="1325563"/>
          </a:xfrm>
          <a:solidFill>
            <a:schemeClr val="accent1">
              <a:lumMod val="50000"/>
            </a:schemeClr>
          </a:solidFill>
          <a:ln w="25400">
            <a:solidFill>
              <a:srgbClr val="FF0000"/>
            </a:solidFill>
          </a:ln>
        </p:spPr>
        <p:txBody>
          <a:bodyPr/>
          <a:lstStyle/>
          <a:p>
            <a:pPr algn="ctr"/>
            <a:r>
              <a:rPr lang="en-US" b="1" dirty="0">
                <a:solidFill>
                  <a:schemeClr val="bg1"/>
                </a:solidFill>
                <a:latin typeface="Calibri (Body)"/>
              </a:rPr>
              <a:t>EVALUATION STANDARDS</a:t>
            </a:r>
            <a:endParaRPr lang="tr-TR" b="1" dirty="0">
              <a:solidFill>
                <a:schemeClr val="bg1"/>
              </a:solidFill>
              <a:latin typeface="Calibri (Body)"/>
            </a:endParaRPr>
          </a:p>
        </p:txBody>
      </p:sp>
      <p:sp>
        <p:nvSpPr>
          <p:cNvPr id="3" name="Content Placeholder 2"/>
          <p:cNvSpPr>
            <a:spLocks noGrp="1"/>
          </p:cNvSpPr>
          <p:nvPr>
            <p:ph idx="1"/>
          </p:nvPr>
        </p:nvSpPr>
        <p:spPr>
          <a:xfrm>
            <a:off x="6341534" y="2265513"/>
            <a:ext cx="5012266" cy="4964833"/>
          </a:xfrm>
        </p:spPr>
        <p:txBody>
          <a:bodyPr>
            <a:normAutofit/>
          </a:bodyPr>
          <a:lstStyle/>
          <a:p>
            <a:pPr marL="0" indent="0">
              <a:buNone/>
            </a:pPr>
            <a:r>
              <a:rPr lang="en-US" sz="2400" b="1" dirty="0"/>
              <a:t>FACILITIES</a:t>
            </a:r>
            <a:r>
              <a:rPr lang="tr-TR" sz="2400" b="1" dirty="0"/>
              <a:t>, </a:t>
            </a:r>
            <a:r>
              <a:rPr lang="en-US" sz="2400" b="1" dirty="0"/>
              <a:t>EQUIPMENT</a:t>
            </a:r>
            <a:r>
              <a:rPr lang="tr-TR" sz="2400" b="1" dirty="0"/>
              <a:t> </a:t>
            </a:r>
            <a:r>
              <a:rPr lang="en-US" sz="2400" b="1" dirty="0"/>
              <a:t>AND</a:t>
            </a:r>
            <a:r>
              <a:rPr lang="tr-TR" sz="2400" b="1" dirty="0"/>
              <a:t> </a:t>
            </a:r>
            <a:r>
              <a:rPr lang="en-US" sz="2400" b="1" dirty="0"/>
              <a:t>SUPPLIES</a:t>
            </a:r>
            <a:r>
              <a:rPr lang="tr-TR" sz="2400" b="1" dirty="0"/>
              <a:t> </a:t>
            </a:r>
          </a:p>
          <a:p>
            <a:r>
              <a:rPr lang="en-US" sz="2400" dirty="0"/>
              <a:t>Facilities</a:t>
            </a:r>
            <a:r>
              <a:rPr lang="tr-TR" sz="2400" dirty="0"/>
              <a:t>, </a:t>
            </a:r>
            <a:r>
              <a:rPr lang="en-US" sz="2400" dirty="0"/>
              <a:t>Equipment</a:t>
            </a:r>
            <a:r>
              <a:rPr lang="tr-TR" sz="2400" dirty="0"/>
              <a:t> </a:t>
            </a:r>
            <a:r>
              <a:rPr lang="en-US" sz="2400" dirty="0"/>
              <a:t>and Supplies</a:t>
            </a:r>
            <a:endParaRPr lang="tr-TR" sz="2400" dirty="0">
              <a:latin typeface="+mn-lt"/>
            </a:endParaRPr>
          </a:p>
          <a:p>
            <a:pPr marL="0" indent="0">
              <a:buNone/>
            </a:pPr>
            <a:endParaRPr lang="tr-TR" sz="2400" dirty="0">
              <a:latin typeface="+mn-lt"/>
            </a:endParaRPr>
          </a:p>
          <a:p>
            <a:pPr marL="0" indent="0">
              <a:buNone/>
            </a:pPr>
            <a:endParaRPr lang="tr-TR" sz="2400" dirty="0">
              <a:latin typeface="+mn-lt"/>
            </a:endParaRPr>
          </a:p>
          <a:p>
            <a:pPr marL="0" indent="0">
              <a:buNone/>
            </a:pPr>
            <a:r>
              <a:rPr lang="en-US" sz="2400" b="1" dirty="0"/>
              <a:t>CONTINUOUS</a:t>
            </a:r>
            <a:r>
              <a:rPr lang="tr-TR" sz="2400" b="1" dirty="0"/>
              <a:t> </a:t>
            </a:r>
            <a:r>
              <a:rPr lang="en-US" sz="2400" b="1" dirty="0"/>
              <a:t>IMPROVEMENT</a:t>
            </a:r>
            <a:r>
              <a:rPr lang="tr-TR" sz="2400" b="1" dirty="0">
                <a:latin typeface="+mn-lt"/>
              </a:rPr>
              <a:t> </a:t>
            </a:r>
            <a:endParaRPr lang="tr-TR" sz="2400" dirty="0">
              <a:latin typeface="+mn-lt"/>
            </a:endParaRPr>
          </a:p>
          <a:p>
            <a:r>
              <a:rPr lang="en-US" sz="2400" dirty="0"/>
              <a:t>Continuous</a:t>
            </a:r>
            <a:r>
              <a:rPr lang="tr-TR" sz="2400" dirty="0"/>
              <a:t> </a:t>
            </a:r>
            <a:r>
              <a:rPr lang="en-US" sz="2400" dirty="0"/>
              <a:t>Improvement</a:t>
            </a:r>
            <a:endParaRPr lang="tr-TR" sz="2400" dirty="0">
              <a:latin typeface="+mn-lt"/>
            </a:endParaRPr>
          </a:p>
          <a:p>
            <a:endParaRPr lang="tr-TR" dirty="0">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102683" y="5207288"/>
            <a:ext cx="1699851" cy="883557"/>
          </a:xfrm>
          <a:prstGeom prst="rect">
            <a:avLst/>
          </a:prstGeom>
          <a:noFill/>
          <a:ln>
            <a:noFill/>
          </a:ln>
          <a:extLst>
            <a:ext uri="{53640926-AAD7-44D8-BBD7-CCE9431645EC}">
              <a14:shadowObscured xmlns:a14="http://schemas.microsoft.com/office/drawing/2010/main"/>
            </a:ext>
          </a:extLst>
        </p:spPr>
      </p:pic>
      <p:sp>
        <p:nvSpPr>
          <p:cNvPr id="6" name="Content Placeholder 2"/>
          <p:cNvSpPr txBox="1">
            <a:spLocks/>
          </p:cNvSpPr>
          <p:nvPr/>
        </p:nvSpPr>
        <p:spPr>
          <a:xfrm>
            <a:off x="838200" y="1909913"/>
            <a:ext cx="5054600" cy="453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2200" b="1" dirty="0"/>
          </a:p>
          <a:p>
            <a:pPr marL="0" indent="0">
              <a:buNone/>
            </a:pPr>
            <a:r>
              <a:rPr lang="en-US" sz="2400" b="1" dirty="0"/>
              <a:t>FACULTY</a:t>
            </a:r>
            <a:r>
              <a:rPr lang="tr-TR" sz="2400" b="1" dirty="0"/>
              <a:t> </a:t>
            </a:r>
            <a:endParaRPr lang="tr-TR" sz="2400" dirty="0"/>
          </a:p>
          <a:p>
            <a:r>
              <a:rPr lang="en-US" sz="2400" dirty="0"/>
              <a:t>Qualifications</a:t>
            </a:r>
            <a:endParaRPr lang="tr-TR" sz="2400" dirty="0"/>
          </a:p>
          <a:p>
            <a:r>
              <a:rPr lang="en-US" sz="2400" dirty="0"/>
              <a:t>Notification of Assignment, Responsibility and Rights</a:t>
            </a:r>
          </a:p>
          <a:p>
            <a:r>
              <a:rPr lang="en-US" sz="2400" dirty="0"/>
              <a:t>Performance</a:t>
            </a:r>
            <a:r>
              <a:rPr lang="tr-TR" sz="2400" dirty="0"/>
              <a:t> </a:t>
            </a:r>
            <a:r>
              <a:rPr lang="en-US" sz="2400" dirty="0"/>
              <a:t>Evaluation</a:t>
            </a:r>
            <a:endParaRPr lang="tr-TR" sz="2400" dirty="0"/>
          </a:p>
          <a:p>
            <a:r>
              <a:rPr lang="en-US" sz="2400" dirty="0"/>
              <a:t>Professional Development</a:t>
            </a:r>
            <a:endParaRPr lang="tr-TR" dirty="0"/>
          </a:p>
          <a:p>
            <a:endParaRPr lang="tr-TR" dirty="0"/>
          </a:p>
        </p:txBody>
      </p:sp>
    </p:spTree>
    <p:extLst>
      <p:ext uri="{BB962C8B-B14F-4D97-AF65-F5344CB8AC3E}">
        <p14:creationId xmlns:p14="http://schemas.microsoft.com/office/powerpoint/2010/main" val="324131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792"/>
            <a:ext cx="10515600" cy="990146"/>
          </a:xfrm>
          <a:solidFill>
            <a:schemeClr val="accent1">
              <a:lumMod val="50000"/>
            </a:schemeClr>
          </a:solidFill>
          <a:ln w="25400">
            <a:solidFill>
              <a:srgbClr val="FF0000"/>
            </a:solidFill>
          </a:ln>
        </p:spPr>
        <p:txBody>
          <a:bodyPr/>
          <a:lstStyle/>
          <a:p>
            <a:pPr algn="ctr"/>
            <a:r>
              <a:rPr lang="en-US" b="1" dirty="0">
                <a:solidFill>
                  <a:schemeClr val="bg1"/>
                </a:solidFill>
                <a:latin typeface="+mn-lt"/>
              </a:rPr>
              <a:t>Example Standard</a:t>
            </a:r>
            <a:endParaRPr lang="tr-TR" b="1" dirty="0">
              <a:solidFill>
                <a:schemeClr val="bg1"/>
              </a:solidFill>
              <a:latin typeface="+mn-lt"/>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381537" y="6076335"/>
            <a:ext cx="1535160" cy="781665"/>
          </a:xfrm>
          <a:prstGeom prst="rect">
            <a:avLst/>
          </a:prstGeom>
          <a:noFill/>
          <a:ln>
            <a:noFill/>
          </a:ln>
          <a:extLst>
            <a:ext uri="{53640926-AAD7-44D8-BBD7-CCE9431645EC}">
              <a14:shadowObscured xmlns:a14="http://schemas.microsoft.com/office/drawing/2010/main"/>
            </a:ext>
          </a:extLst>
        </p:spPr>
      </p:pic>
      <p:sp>
        <p:nvSpPr>
          <p:cNvPr id="10" name="Rectangle 2"/>
          <p:cNvSpPr>
            <a:spLocks noChangeArrowheads="1"/>
          </p:cNvSpPr>
          <p:nvPr/>
        </p:nvSpPr>
        <p:spPr bwMode="auto">
          <a:xfrm>
            <a:off x="592196" y="1272332"/>
            <a:ext cx="10761604" cy="5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9121" tIns="2539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u="sng" dirty="0">
                <a:latin typeface="+mn-lt"/>
              </a:rPr>
              <a:t>Student Support and Services</a:t>
            </a:r>
            <a:r>
              <a:rPr lang="tr-TR" b="1" u="sng" dirty="0">
                <a:latin typeface="+mn-lt"/>
              </a:rPr>
              <a:t> </a:t>
            </a:r>
            <a:r>
              <a:rPr lang="en-US" b="1" u="sng" dirty="0">
                <a:latin typeface="+mn-lt"/>
              </a:rPr>
              <a:t>Standard</a:t>
            </a:r>
            <a:r>
              <a:rPr lang="tr-TR" b="1" u="sng" dirty="0">
                <a:latin typeface="+mn-lt"/>
              </a:rPr>
              <a:t> 1:</a:t>
            </a:r>
          </a:p>
          <a:p>
            <a:endParaRPr lang="tr-TR" b="1" u="sng" dirty="0">
              <a:latin typeface="+mn-lt"/>
            </a:endParaRPr>
          </a:p>
          <a:p>
            <a:r>
              <a:rPr lang="en-US" b="1" i="1" dirty="0">
                <a:latin typeface="+mn-lt"/>
              </a:rPr>
              <a:t>New Student</a:t>
            </a:r>
            <a:r>
              <a:rPr lang="tr-TR" b="1" i="1" dirty="0">
                <a:latin typeface="+mn-lt"/>
              </a:rPr>
              <a:t> </a:t>
            </a:r>
            <a:r>
              <a:rPr lang="en-US" b="1" i="1" dirty="0">
                <a:latin typeface="+mn-lt"/>
              </a:rPr>
              <a:t>Orientation</a:t>
            </a:r>
            <a:r>
              <a:rPr lang="tr-TR" b="1" i="1" dirty="0">
                <a:latin typeface="+mn-lt"/>
              </a:rPr>
              <a:t> </a:t>
            </a:r>
          </a:p>
          <a:p>
            <a:r>
              <a:rPr lang="en-US" b="1" u="sng" dirty="0">
                <a:latin typeface="+mn-lt"/>
              </a:rPr>
              <a:t>Standard</a:t>
            </a:r>
            <a:r>
              <a:rPr lang="tr-TR" b="1" u="sng" dirty="0">
                <a:latin typeface="+mn-lt"/>
              </a:rPr>
              <a:t> 1</a:t>
            </a:r>
            <a:r>
              <a:rPr lang="tr-TR" b="1" dirty="0">
                <a:latin typeface="+mn-lt"/>
              </a:rPr>
              <a:t>: </a:t>
            </a:r>
            <a:r>
              <a:rPr lang="en-US" b="1" dirty="0">
                <a:latin typeface="+mn-lt"/>
              </a:rPr>
              <a:t>The Language Program conducts a new student orientation, providing students with all relevant information regarding the program</a:t>
            </a:r>
            <a:r>
              <a:rPr lang="tr-TR" b="1" dirty="0">
                <a:latin typeface="+mn-lt"/>
              </a:rPr>
              <a:t>. </a:t>
            </a:r>
          </a:p>
          <a:p>
            <a:endParaRPr lang="tr-TR" dirty="0">
              <a:latin typeface="+mn-lt"/>
            </a:endParaRPr>
          </a:p>
          <a:p>
            <a:r>
              <a:rPr lang="en-US" b="1" i="1" dirty="0">
                <a:latin typeface="+mn-lt"/>
              </a:rPr>
              <a:t>Required responses</a:t>
            </a:r>
            <a:endParaRPr lang="tr-TR" b="1" i="1" dirty="0">
              <a:latin typeface="+mn-lt"/>
            </a:endParaRPr>
          </a:p>
          <a:p>
            <a:pPr marL="342900" lvl="0" indent="-342900">
              <a:buFont typeface="+mj-lt"/>
              <a:buAutoNum type="arabicPeriod"/>
            </a:pPr>
            <a:r>
              <a:rPr lang="en-US" dirty="0">
                <a:latin typeface="+mn-lt"/>
              </a:rPr>
              <a:t>Explain how and when the new student orientation is presented and describe the content</a:t>
            </a:r>
            <a:r>
              <a:rPr lang="tr-TR" dirty="0">
                <a:latin typeface="+mn-lt"/>
              </a:rPr>
              <a:t>. </a:t>
            </a:r>
          </a:p>
          <a:p>
            <a:pPr marL="342900" lvl="0" indent="-342900">
              <a:buFont typeface="+mj-lt"/>
              <a:buAutoNum type="arabicPeriod"/>
            </a:pPr>
            <a:r>
              <a:rPr lang="en-US" dirty="0">
                <a:latin typeface="+mn-lt"/>
              </a:rPr>
              <a:t>State how late-registered students obtain the same relevant information.</a:t>
            </a:r>
            <a:r>
              <a:rPr lang="tr-TR" dirty="0">
                <a:latin typeface="+mn-lt"/>
              </a:rPr>
              <a:t> </a:t>
            </a:r>
          </a:p>
          <a:p>
            <a:pPr marL="342900" lvl="0" indent="-342900">
              <a:buFont typeface="+mj-lt"/>
              <a:buAutoNum type="arabicPeriod"/>
            </a:pPr>
            <a:endParaRPr lang="tr-TR" dirty="0">
              <a:latin typeface="+mn-lt"/>
            </a:endParaRPr>
          </a:p>
          <a:p>
            <a:pPr lvl="0"/>
            <a:r>
              <a:rPr lang="en-US" altLang="tr-TR" b="1" i="1" dirty="0">
                <a:solidFill>
                  <a:srgbClr val="000000"/>
                </a:solidFill>
                <a:latin typeface="+mn-lt"/>
                <a:ea typeface="Times New Roman" panose="02020603050405020304" pitchFamily="18" charset="0"/>
                <a:cs typeface="Calibri" panose="020F0502020204030204" pitchFamily="34" charset="0"/>
              </a:rPr>
              <a:t>Verification</a:t>
            </a:r>
            <a:r>
              <a:rPr lang="tr-TR" altLang="tr-TR" b="1" i="1" dirty="0">
                <a:solidFill>
                  <a:srgbClr val="000000"/>
                </a:solidFill>
                <a:latin typeface="+mn-lt"/>
                <a:ea typeface="Times New Roman" panose="02020603050405020304" pitchFamily="18" charset="0"/>
                <a:cs typeface="Calibri" panose="020F0502020204030204" pitchFamily="34" charset="0"/>
              </a:rPr>
              <a:t> </a:t>
            </a:r>
            <a:endParaRPr lang="tr-TR" altLang="tr-TR" b="1" i="1" u="sng" dirty="0">
              <a:latin typeface="+mn-lt"/>
              <a:ea typeface="Times New Roman" panose="02020603050405020304" pitchFamily="18" charset="0"/>
              <a:cs typeface="Times New Roman" panose="02020603050405020304" pitchFamily="18" charset="0"/>
            </a:endParaRPr>
          </a:p>
          <a:p>
            <a:pPr lvl="0"/>
            <a:r>
              <a:rPr lang="en-US" b="1" i="1" u="sng" dirty="0">
                <a:latin typeface="+mn-lt"/>
              </a:rPr>
              <a:t>Documentation in the report</a:t>
            </a:r>
            <a:endParaRPr lang="tr-TR" altLang="tr-TR" b="1" i="1" u="sng" dirty="0">
              <a:latin typeface="+mn-lt"/>
              <a:ea typeface="Times New Roman" panose="02020603050405020304" pitchFamily="18" charset="0"/>
              <a:cs typeface="Times New Roman" panose="02020603050405020304" pitchFamily="18" charset="0"/>
            </a:endParaRPr>
          </a:p>
          <a:p>
            <a:pPr lvl="0"/>
            <a:r>
              <a:rPr lang="en-US" altLang="tr-TR" b="1" i="1" u="sng" dirty="0">
                <a:latin typeface="+mn-lt"/>
                <a:ea typeface="Times New Roman" panose="02020603050405020304" pitchFamily="18" charset="0"/>
                <a:cs typeface="Times New Roman" panose="02020603050405020304" pitchFamily="18" charset="0"/>
              </a:rPr>
              <a:t>Verification on site</a:t>
            </a:r>
            <a:endParaRPr lang="tr-TR" altLang="tr-TR" b="1" i="1" dirty="0">
              <a:solidFill>
                <a:srgbClr val="000000"/>
              </a:solidFill>
              <a:latin typeface="+mn-lt"/>
              <a:ea typeface="Times New Roman" panose="02020603050405020304" pitchFamily="18" charset="0"/>
              <a:cs typeface="Calibri" panose="020F0502020204030204" pitchFamily="34" charset="0"/>
            </a:endParaRPr>
          </a:p>
          <a:p>
            <a:pPr lvl="0"/>
            <a:r>
              <a:rPr lang="tr-TR" altLang="tr-TR" b="1" i="1" dirty="0">
                <a:solidFill>
                  <a:srgbClr val="000000"/>
                </a:solidFill>
                <a:latin typeface="+mn-lt"/>
                <a:ea typeface="Times New Roman" panose="02020603050405020304" pitchFamily="18" charset="0"/>
                <a:cs typeface="Calibri" panose="020F0502020204030204" pitchFamily="34" charset="0"/>
              </a:rPr>
              <a:t>Program</a:t>
            </a:r>
            <a:r>
              <a:rPr lang="en-US" altLang="tr-TR" b="1" i="1" dirty="0">
                <a:solidFill>
                  <a:srgbClr val="000000"/>
                </a:solidFill>
                <a:latin typeface="+mn-lt"/>
                <a:ea typeface="Times New Roman" panose="02020603050405020304" pitchFamily="18" charset="0"/>
                <a:cs typeface="Calibri" panose="020F0502020204030204" pitchFamily="34" charset="0"/>
              </a:rPr>
              <a:t> self-recommendations</a:t>
            </a:r>
            <a:endParaRPr lang="tr-TR" altLang="tr-TR" b="1" i="1" dirty="0">
              <a:solidFill>
                <a:srgbClr val="000000"/>
              </a:solidFill>
              <a:latin typeface="+mn-lt"/>
              <a:ea typeface="Times New Roman" panose="02020603050405020304" pitchFamily="18" charset="0"/>
              <a:cs typeface="Calibri" panose="020F0502020204030204" pitchFamily="34" charset="0"/>
            </a:endParaRPr>
          </a:p>
          <a:p>
            <a:pPr lvl="0"/>
            <a:r>
              <a:rPr lang="en-US" dirty="0">
                <a:latin typeface="+mn-lt"/>
              </a:rPr>
              <a:t>Describe the planned changes within the Language Program under this standard</a:t>
            </a:r>
            <a:r>
              <a:rPr lang="tr-TR" altLang="tr-TR" dirty="0">
                <a:latin typeface="+mn-lt"/>
                <a:cs typeface="Calibri" panose="020F0502020204030204" pitchFamily="34" charset="0"/>
              </a:rPr>
              <a:t>.</a:t>
            </a:r>
          </a:p>
          <a:p>
            <a:pPr lvl="0"/>
            <a:endParaRPr lang="tr-TR" altLang="tr-TR" dirty="0">
              <a:latin typeface="+mn-lt"/>
              <a:cs typeface="Calibri" panose="020F0502020204030204" pitchFamily="34" charset="0"/>
            </a:endParaRPr>
          </a:p>
          <a:p>
            <a:r>
              <a:rPr lang="en-US" b="1" dirty="0">
                <a:latin typeface="+mn-lt"/>
              </a:rPr>
              <a:t>Context</a:t>
            </a:r>
            <a:endParaRPr lang="tr-TR" b="1" dirty="0">
              <a:latin typeface="+mn-lt"/>
            </a:endParaRPr>
          </a:p>
          <a:p>
            <a:r>
              <a:rPr lang="en-US" dirty="0">
                <a:latin typeface="Calibri (Body)"/>
              </a:rPr>
              <a:t>A student orientation that contains information about the teaching program, the administration, </a:t>
            </a:r>
          </a:p>
          <a:p>
            <a:r>
              <a:rPr lang="en-US" dirty="0">
                <a:latin typeface="Calibri (Body)"/>
              </a:rPr>
              <a:t>student services and the measurement and assessment processes is provided to new students in </a:t>
            </a:r>
          </a:p>
          <a:p>
            <a:r>
              <a:rPr lang="en-US" dirty="0">
                <a:latin typeface="Calibri (Body)"/>
              </a:rPr>
              <a:t>order to acquaint them with the program.</a:t>
            </a:r>
            <a:endParaRPr lang="tr-TR" altLang="tr-TR"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800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291"/>
            <a:ext cx="10515600" cy="1325563"/>
          </a:xfrm>
          <a:solidFill>
            <a:schemeClr val="accent5">
              <a:lumMod val="50000"/>
            </a:schemeClr>
          </a:solidFill>
          <a:ln>
            <a:solidFill>
              <a:srgbClr val="FF0000"/>
            </a:solidFill>
          </a:ln>
        </p:spPr>
        <p:txBody>
          <a:bodyPr/>
          <a:lstStyle/>
          <a:p>
            <a:pPr algn="ctr"/>
            <a:r>
              <a:rPr lang="en-US" b="1" dirty="0">
                <a:solidFill>
                  <a:schemeClr val="bg1"/>
                </a:solidFill>
              </a:rPr>
              <a:t>Important Documents for Sites</a:t>
            </a:r>
            <a:endParaRPr lang="tr-TR" b="1" dirty="0">
              <a:solidFill>
                <a:schemeClr val="bg1"/>
              </a:solidFill>
            </a:endParaRPr>
          </a:p>
        </p:txBody>
      </p:sp>
      <p:sp>
        <p:nvSpPr>
          <p:cNvPr id="3" name="Content Placeholder 2"/>
          <p:cNvSpPr>
            <a:spLocks noGrp="1"/>
          </p:cNvSpPr>
          <p:nvPr>
            <p:ph idx="1"/>
          </p:nvPr>
        </p:nvSpPr>
        <p:spPr>
          <a:xfrm>
            <a:off x="272142" y="2557145"/>
            <a:ext cx="5823858" cy="4644844"/>
          </a:xfrm>
        </p:spPr>
        <p:txBody>
          <a:bodyPr>
            <a:normAutofit/>
          </a:bodyPr>
          <a:lstStyle/>
          <a:p>
            <a:pPr marL="0" lvl="0" indent="0" fontAlgn="base">
              <a:buNone/>
            </a:pPr>
            <a:r>
              <a:rPr lang="en-US" sz="1800" dirty="0">
                <a:solidFill>
                  <a:prstClr val="black"/>
                </a:solidFill>
              </a:rPr>
              <a:t>1</a:t>
            </a:r>
            <a:r>
              <a:rPr lang="tr-TR" sz="1800" dirty="0">
                <a:solidFill>
                  <a:prstClr val="black"/>
                </a:solidFill>
              </a:rPr>
              <a:t>. </a:t>
            </a:r>
            <a:r>
              <a:rPr lang="tr-TR" sz="1800" dirty="0">
                <a:solidFill>
                  <a:prstClr val="black"/>
                </a:solidFill>
                <a:hlinkClick r:id="rId2"/>
              </a:rPr>
              <a:t>DEDAK </a:t>
            </a:r>
            <a:r>
              <a:rPr lang="tr-TR" sz="1800" dirty="0" err="1">
                <a:solidFill>
                  <a:prstClr val="black"/>
                </a:solidFill>
                <a:hlinkClick r:id="rId2"/>
              </a:rPr>
              <a:t>Standards</a:t>
            </a:r>
            <a:endParaRPr lang="tr-TR" sz="1800" dirty="0">
              <a:solidFill>
                <a:prstClr val="black"/>
              </a:solidFill>
            </a:endParaRPr>
          </a:p>
          <a:p>
            <a:pPr marL="0" lvl="0" indent="0" fontAlgn="base">
              <a:buNone/>
            </a:pPr>
            <a:r>
              <a:rPr lang="tr-TR" sz="1800" dirty="0">
                <a:solidFill>
                  <a:prstClr val="black"/>
                </a:solidFill>
              </a:rPr>
              <a:t>2. </a:t>
            </a:r>
            <a:r>
              <a:rPr lang="tr-TR" sz="1800" dirty="0">
                <a:solidFill>
                  <a:prstClr val="black"/>
                </a:solidFill>
                <a:hlinkClick r:id="rId3"/>
              </a:rPr>
              <a:t>DEDAK Self </a:t>
            </a:r>
            <a:r>
              <a:rPr lang="tr-TR" sz="1800" dirty="0" err="1">
                <a:solidFill>
                  <a:prstClr val="black"/>
                </a:solidFill>
                <a:hlinkClick r:id="rId3"/>
              </a:rPr>
              <a:t>Study</a:t>
            </a:r>
            <a:r>
              <a:rPr lang="tr-TR" sz="1800" dirty="0">
                <a:solidFill>
                  <a:prstClr val="black"/>
                </a:solidFill>
                <a:hlinkClick r:id="rId3"/>
              </a:rPr>
              <a:t> Report </a:t>
            </a:r>
            <a:r>
              <a:rPr lang="tr-TR" sz="1800" dirty="0" err="1">
                <a:solidFill>
                  <a:prstClr val="black"/>
                </a:solidFill>
                <a:hlinkClick r:id="rId3"/>
              </a:rPr>
              <a:t>Template</a:t>
            </a:r>
            <a:endParaRPr lang="tr-TR" sz="1800" dirty="0">
              <a:solidFill>
                <a:prstClr val="black"/>
              </a:solidFill>
            </a:endParaRPr>
          </a:p>
          <a:p>
            <a:pPr marL="0" lvl="0" indent="0" fontAlgn="base">
              <a:buNone/>
            </a:pPr>
            <a:r>
              <a:rPr lang="tr-TR" sz="1800" dirty="0">
                <a:solidFill>
                  <a:prstClr val="black"/>
                </a:solidFill>
              </a:rPr>
              <a:t>3. </a:t>
            </a:r>
            <a:r>
              <a:rPr lang="tr-TR" sz="1800" dirty="0">
                <a:solidFill>
                  <a:prstClr val="black"/>
                </a:solidFill>
                <a:hlinkClick r:id="rId4"/>
              </a:rPr>
              <a:t>DEDAK </a:t>
            </a:r>
            <a:r>
              <a:rPr lang="tr-TR" sz="1800" dirty="0" err="1">
                <a:solidFill>
                  <a:prstClr val="black"/>
                </a:solidFill>
                <a:hlinkClick r:id="rId4"/>
              </a:rPr>
              <a:t>Review</a:t>
            </a:r>
            <a:r>
              <a:rPr lang="tr-TR" sz="1800" dirty="0">
                <a:solidFill>
                  <a:prstClr val="black"/>
                </a:solidFill>
                <a:hlinkClick r:id="rId4"/>
              </a:rPr>
              <a:t> </a:t>
            </a:r>
            <a:r>
              <a:rPr lang="tr-TR" sz="1800" dirty="0" err="1">
                <a:solidFill>
                  <a:prstClr val="black"/>
                </a:solidFill>
                <a:hlinkClick r:id="rId4"/>
              </a:rPr>
              <a:t>Standards</a:t>
            </a:r>
            <a:r>
              <a:rPr lang="tr-TR" sz="1800" dirty="0">
                <a:solidFill>
                  <a:prstClr val="black"/>
                </a:solidFill>
                <a:hlinkClick r:id="rId4"/>
              </a:rPr>
              <a:t> </a:t>
            </a:r>
            <a:r>
              <a:rPr lang="tr-TR" sz="1800" dirty="0" err="1">
                <a:solidFill>
                  <a:prstClr val="black"/>
                </a:solidFill>
                <a:hlinkClick r:id="rId4"/>
              </a:rPr>
              <a:t>Verification</a:t>
            </a:r>
            <a:r>
              <a:rPr lang="tr-TR" sz="1800" dirty="0">
                <a:solidFill>
                  <a:prstClr val="black"/>
                </a:solidFill>
                <a:hlinkClick r:id="rId4"/>
              </a:rPr>
              <a:t> </a:t>
            </a:r>
            <a:r>
              <a:rPr lang="tr-TR" sz="1800" dirty="0" err="1">
                <a:solidFill>
                  <a:prstClr val="black"/>
                </a:solidFill>
                <a:hlinkClick r:id="rId4"/>
              </a:rPr>
              <a:t>Handbook</a:t>
            </a:r>
            <a:endParaRPr lang="tr-TR" sz="1800" dirty="0">
              <a:solidFill>
                <a:prstClr val="black"/>
              </a:solidFill>
            </a:endParaRPr>
          </a:p>
          <a:p>
            <a:pPr marL="0" lvl="0" indent="0" fontAlgn="base">
              <a:buNone/>
            </a:pPr>
            <a:r>
              <a:rPr lang="tr-TR" sz="1800" dirty="0">
                <a:solidFill>
                  <a:prstClr val="black"/>
                </a:solidFill>
              </a:rPr>
              <a:t>4. </a:t>
            </a:r>
            <a:r>
              <a:rPr lang="tr-TR" sz="1800" dirty="0">
                <a:solidFill>
                  <a:prstClr val="black"/>
                </a:solidFill>
                <a:hlinkClick r:id="rId5"/>
              </a:rPr>
              <a:t>DEDAK </a:t>
            </a:r>
            <a:r>
              <a:rPr lang="tr-TR" sz="1800" dirty="0" err="1">
                <a:solidFill>
                  <a:prstClr val="black"/>
                </a:solidFill>
                <a:hlinkClick r:id="rId5"/>
              </a:rPr>
              <a:t>Guidelines</a:t>
            </a:r>
            <a:r>
              <a:rPr lang="tr-TR" sz="1800" dirty="0">
                <a:solidFill>
                  <a:prstClr val="black"/>
                </a:solidFill>
                <a:hlinkClick r:id="rId5"/>
              </a:rPr>
              <a:t> </a:t>
            </a:r>
            <a:r>
              <a:rPr lang="tr-TR" sz="1800" dirty="0" err="1">
                <a:solidFill>
                  <a:prstClr val="black"/>
                </a:solidFill>
                <a:hlinkClick r:id="rId5"/>
              </a:rPr>
              <a:t>for</a:t>
            </a:r>
            <a:r>
              <a:rPr lang="tr-TR" sz="1800" dirty="0">
                <a:solidFill>
                  <a:prstClr val="black"/>
                </a:solidFill>
                <a:hlinkClick r:id="rId5"/>
              </a:rPr>
              <a:t> </a:t>
            </a:r>
            <a:r>
              <a:rPr lang="tr-TR" sz="1800" dirty="0" err="1">
                <a:solidFill>
                  <a:prstClr val="black"/>
                </a:solidFill>
                <a:hlinkClick r:id="rId5"/>
              </a:rPr>
              <a:t>Writing</a:t>
            </a:r>
            <a:r>
              <a:rPr lang="tr-TR" sz="1800" dirty="0">
                <a:solidFill>
                  <a:prstClr val="black"/>
                </a:solidFill>
                <a:hlinkClick r:id="rId5"/>
              </a:rPr>
              <a:t> </a:t>
            </a:r>
            <a:r>
              <a:rPr lang="tr-TR" sz="1800" dirty="0" err="1">
                <a:solidFill>
                  <a:prstClr val="black"/>
                </a:solidFill>
                <a:hlinkClick r:id="rId5"/>
              </a:rPr>
              <a:t>the</a:t>
            </a:r>
            <a:r>
              <a:rPr lang="tr-TR" sz="1800" dirty="0">
                <a:solidFill>
                  <a:prstClr val="black"/>
                </a:solidFill>
                <a:hlinkClick r:id="rId5"/>
              </a:rPr>
              <a:t> Self-</a:t>
            </a:r>
            <a:r>
              <a:rPr lang="tr-TR" sz="1800" dirty="0" err="1">
                <a:solidFill>
                  <a:prstClr val="black"/>
                </a:solidFill>
                <a:hlinkClick r:id="rId5"/>
              </a:rPr>
              <a:t>Study</a:t>
            </a:r>
            <a:r>
              <a:rPr lang="tr-TR" sz="1800" dirty="0">
                <a:solidFill>
                  <a:prstClr val="black"/>
                </a:solidFill>
                <a:hlinkClick r:id="rId5"/>
              </a:rPr>
              <a:t> Report</a:t>
            </a:r>
            <a:endParaRPr lang="tr-TR" sz="1800" dirty="0">
              <a:solidFill>
                <a:prstClr val="black"/>
              </a:solidFill>
            </a:endParaRPr>
          </a:p>
          <a:p>
            <a:pPr marL="0" lvl="0" indent="0" fontAlgn="base">
              <a:buNone/>
            </a:pPr>
            <a:r>
              <a:rPr lang="tr-TR" sz="1800" dirty="0">
                <a:solidFill>
                  <a:prstClr val="black"/>
                </a:solidFill>
              </a:rPr>
              <a:t>5. </a:t>
            </a:r>
            <a:r>
              <a:rPr lang="tr-TR" sz="1800" dirty="0" err="1">
                <a:solidFill>
                  <a:prstClr val="black"/>
                </a:solidFill>
                <a:hlinkClick r:id="rId6"/>
              </a:rPr>
              <a:t>Accreditation</a:t>
            </a:r>
            <a:r>
              <a:rPr lang="tr-TR" sz="1800" dirty="0">
                <a:solidFill>
                  <a:prstClr val="black"/>
                </a:solidFill>
                <a:hlinkClick r:id="rId6"/>
              </a:rPr>
              <a:t> </a:t>
            </a:r>
            <a:r>
              <a:rPr lang="tr-TR" sz="1800" dirty="0" err="1">
                <a:solidFill>
                  <a:prstClr val="black"/>
                </a:solidFill>
                <a:hlinkClick r:id="rId6"/>
              </a:rPr>
              <a:t>Process</a:t>
            </a:r>
            <a:r>
              <a:rPr lang="tr-TR" sz="1800" dirty="0">
                <a:solidFill>
                  <a:prstClr val="black"/>
                </a:solidFill>
                <a:hlinkClick r:id="rId6"/>
              </a:rPr>
              <a:t> </a:t>
            </a:r>
            <a:r>
              <a:rPr lang="tr-TR" sz="1800" dirty="0" err="1">
                <a:solidFill>
                  <a:prstClr val="black"/>
                </a:solidFill>
                <a:hlinkClick r:id="rId6"/>
              </a:rPr>
              <a:t>for</a:t>
            </a:r>
            <a:r>
              <a:rPr lang="tr-TR" sz="1800" dirty="0">
                <a:solidFill>
                  <a:prstClr val="black"/>
                </a:solidFill>
                <a:hlinkClick r:id="rId6"/>
              </a:rPr>
              <a:t> Programs </a:t>
            </a:r>
            <a:r>
              <a:rPr lang="tr-TR" sz="1800" dirty="0" err="1">
                <a:solidFill>
                  <a:prstClr val="black"/>
                </a:solidFill>
                <a:hlinkClick r:id="rId6"/>
              </a:rPr>
              <a:t>Handbook</a:t>
            </a:r>
            <a:endParaRPr lang="tr-TR" sz="1800" dirty="0">
              <a:solidFill>
                <a:prstClr val="black"/>
              </a:solidFill>
            </a:endParaRPr>
          </a:p>
          <a:p>
            <a:pPr marL="0" lvl="0" indent="0" fontAlgn="base">
              <a:buNone/>
            </a:pPr>
            <a:r>
              <a:rPr lang="tr-TR" sz="1800" dirty="0">
                <a:solidFill>
                  <a:prstClr val="black"/>
                </a:solidFill>
              </a:rPr>
              <a:t>6. </a:t>
            </a:r>
            <a:r>
              <a:rPr lang="tr-TR" sz="1800" dirty="0">
                <a:solidFill>
                  <a:prstClr val="black"/>
                </a:solidFill>
                <a:hlinkClick r:id="rId7"/>
              </a:rPr>
              <a:t>CEFR B1+ Level </a:t>
            </a:r>
            <a:r>
              <a:rPr lang="tr-TR" sz="1800" dirty="0" err="1">
                <a:solidFill>
                  <a:prstClr val="black"/>
                </a:solidFill>
                <a:hlinkClick r:id="rId7"/>
              </a:rPr>
              <a:t>Description</a:t>
            </a:r>
            <a:endParaRPr lang="tr-TR" sz="1800" dirty="0">
              <a:solidFill>
                <a:prstClr val="black"/>
              </a:solidFill>
            </a:endParaRPr>
          </a:p>
          <a:p>
            <a:pPr marL="0" lvl="0" indent="0" fontAlgn="base">
              <a:buNone/>
            </a:pPr>
            <a:r>
              <a:rPr lang="tr-TR" sz="1800" dirty="0">
                <a:solidFill>
                  <a:prstClr val="black"/>
                </a:solidFill>
              </a:rPr>
              <a:t>7. </a:t>
            </a:r>
            <a:r>
              <a:rPr lang="tr-TR" sz="1800" dirty="0" err="1">
                <a:solidFill>
                  <a:prstClr val="black"/>
                </a:solidFill>
                <a:hlinkClick r:id="rId8"/>
              </a:rPr>
              <a:t>Context</a:t>
            </a:r>
            <a:r>
              <a:rPr lang="tr-TR" sz="1800" dirty="0">
                <a:solidFill>
                  <a:prstClr val="black"/>
                </a:solidFill>
                <a:hlinkClick r:id="rId8"/>
              </a:rPr>
              <a:t> of DEDAK </a:t>
            </a:r>
            <a:r>
              <a:rPr lang="tr-TR" sz="1800" dirty="0" err="1">
                <a:solidFill>
                  <a:prstClr val="black"/>
                </a:solidFill>
                <a:hlinkClick r:id="rId8"/>
              </a:rPr>
              <a:t>Standards</a:t>
            </a:r>
            <a:endParaRPr lang="tr-TR" sz="1800" dirty="0">
              <a:solidFill>
                <a:prstClr val="black"/>
              </a:solidFill>
            </a:endParaRPr>
          </a:p>
          <a:p>
            <a:pPr marL="0" lvl="0" indent="0" fontAlgn="base">
              <a:buNone/>
            </a:pPr>
            <a:r>
              <a:rPr lang="tr-TR" sz="1800" dirty="0">
                <a:solidFill>
                  <a:prstClr val="black"/>
                </a:solidFill>
              </a:rPr>
              <a:t>8. </a:t>
            </a:r>
            <a:r>
              <a:rPr lang="tr-TR" sz="1800" dirty="0">
                <a:solidFill>
                  <a:prstClr val="black"/>
                </a:solidFill>
                <a:hlinkClick r:id="rId9"/>
              </a:rPr>
              <a:t>DEDAK Self-</a:t>
            </a:r>
            <a:r>
              <a:rPr lang="tr-TR" sz="1800" dirty="0" err="1">
                <a:solidFill>
                  <a:prstClr val="black"/>
                </a:solidFill>
                <a:hlinkClick r:id="rId9"/>
              </a:rPr>
              <a:t>Study</a:t>
            </a:r>
            <a:r>
              <a:rPr lang="tr-TR" sz="1800" dirty="0">
                <a:solidFill>
                  <a:prstClr val="black"/>
                </a:solidFill>
                <a:hlinkClick r:id="rId9"/>
              </a:rPr>
              <a:t> Report </a:t>
            </a:r>
            <a:r>
              <a:rPr lang="tr-TR" sz="1800" dirty="0" err="1">
                <a:solidFill>
                  <a:prstClr val="black"/>
                </a:solidFill>
                <a:hlinkClick r:id="rId9"/>
              </a:rPr>
              <a:t>Digital</a:t>
            </a:r>
            <a:r>
              <a:rPr lang="tr-TR" sz="1800" dirty="0">
                <a:solidFill>
                  <a:prstClr val="black"/>
                </a:solidFill>
                <a:hlinkClick r:id="rId9"/>
              </a:rPr>
              <a:t> Delivery </a:t>
            </a:r>
            <a:r>
              <a:rPr lang="tr-TR" sz="1800" dirty="0" err="1">
                <a:solidFill>
                  <a:prstClr val="black"/>
                </a:solidFill>
                <a:hlinkClick r:id="rId9"/>
              </a:rPr>
              <a:t>Guidelines</a:t>
            </a:r>
            <a:endParaRPr lang="tr-TR" sz="1800" dirty="0">
              <a:solidFill>
                <a:prstClr val="black"/>
              </a:solidFill>
            </a:endParaRPr>
          </a:p>
          <a:p>
            <a:pPr fontAlgn="base"/>
            <a:endParaRPr lang="en-US" dirty="0"/>
          </a:p>
          <a:p>
            <a:pPr fontAlgn="base"/>
            <a:endParaRPr lang="en-US" dirty="0"/>
          </a:p>
          <a:p>
            <a:pPr fontAlgn="base"/>
            <a:endParaRPr lang="tr-TR" dirty="0"/>
          </a:p>
        </p:txBody>
      </p:sp>
      <p:sp>
        <p:nvSpPr>
          <p:cNvPr id="4" name="Rectangle 3"/>
          <p:cNvSpPr/>
          <p:nvPr/>
        </p:nvSpPr>
        <p:spPr>
          <a:xfrm>
            <a:off x="5820697" y="2670075"/>
            <a:ext cx="6096000" cy="2846933"/>
          </a:xfrm>
          <a:prstGeom prst="rect">
            <a:avLst/>
          </a:prstGeom>
        </p:spPr>
        <p:txBody>
          <a:bodyPr>
            <a:spAutoFit/>
          </a:bodyPr>
          <a:lstStyle/>
          <a:p>
            <a:pPr fontAlgn="base">
              <a:spcBef>
                <a:spcPts val="600"/>
              </a:spcBef>
            </a:pPr>
            <a:r>
              <a:rPr lang="tr-TR" dirty="0">
                <a:solidFill>
                  <a:srgbClr val="000000"/>
                </a:solidFill>
              </a:rPr>
              <a:t>1. </a:t>
            </a:r>
            <a:r>
              <a:rPr lang="tr-TR" dirty="0">
                <a:solidFill>
                  <a:srgbClr val="000000"/>
                </a:solidFill>
                <a:hlinkClick r:id="rId10"/>
              </a:rPr>
              <a:t>DEDAK Ölçütleri</a:t>
            </a:r>
            <a:endParaRPr lang="tr-TR" dirty="0">
              <a:solidFill>
                <a:srgbClr val="000000"/>
              </a:solidFill>
            </a:endParaRPr>
          </a:p>
          <a:p>
            <a:pPr fontAlgn="base">
              <a:spcBef>
                <a:spcPts val="600"/>
              </a:spcBef>
            </a:pPr>
            <a:r>
              <a:rPr lang="tr-TR" dirty="0">
                <a:solidFill>
                  <a:srgbClr val="000000"/>
                </a:solidFill>
              </a:rPr>
              <a:t>2. </a:t>
            </a:r>
            <a:r>
              <a:rPr lang="tr-TR" dirty="0">
                <a:solidFill>
                  <a:srgbClr val="000000"/>
                </a:solidFill>
                <a:hlinkClick r:id="rId11"/>
              </a:rPr>
              <a:t>DEDAK Öz Değerlendirme Raporu Şablonu</a:t>
            </a:r>
            <a:endParaRPr lang="tr-TR" dirty="0">
              <a:solidFill>
                <a:srgbClr val="000000"/>
              </a:solidFill>
            </a:endParaRPr>
          </a:p>
          <a:p>
            <a:pPr fontAlgn="base">
              <a:spcBef>
                <a:spcPts val="600"/>
              </a:spcBef>
            </a:pPr>
            <a:r>
              <a:rPr lang="tr-TR" dirty="0">
                <a:solidFill>
                  <a:srgbClr val="000000"/>
                </a:solidFill>
              </a:rPr>
              <a:t>3. </a:t>
            </a:r>
            <a:r>
              <a:rPr lang="tr-TR" dirty="0">
                <a:solidFill>
                  <a:srgbClr val="000000"/>
                </a:solidFill>
                <a:hlinkClick r:id="rId12"/>
              </a:rPr>
              <a:t>DEDAK Değerlendirme Ölçütleri Kanıt ve Gösterge Kılavuzu</a:t>
            </a:r>
            <a:endParaRPr lang="tr-TR" dirty="0">
              <a:solidFill>
                <a:srgbClr val="000000"/>
              </a:solidFill>
            </a:endParaRPr>
          </a:p>
          <a:p>
            <a:pPr fontAlgn="base">
              <a:spcBef>
                <a:spcPts val="600"/>
              </a:spcBef>
            </a:pPr>
            <a:r>
              <a:rPr lang="tr-TR" dirty="0">
                <a:solidFill>
                  <a:srgbClr val="000000"/>
                </a:solidFill>
              </a:rPr>
              <a:t>4. </a:t>
            </a:r>
            <a:r>
              <a:rPr lang="tr-TR" dirty="0">
                <a:solidFill>
                  <a:srgbClr val="000000"/>
                </a:solidFill>
                <a:hlinkClick r:id="rId13"/>
              </a:rPr>
              <a:t>DEDAK Öz Değerlendirme Raporu Yazım Kılavuzu</a:t>
            </a:r>
            <a:endParaRPr lang="tr-TR" dirty="0">
              <a:solidFill>
                <a:srgbClr val="000000"/>
              </a:solidFill>
            </a:endParaRPr>
          </a:p>
          <a:p>
            <a:pPr fontAlgn="base">
              <a:spcBef>
                <a:spcPts val="600"/>
              </a:spcBef>
            </a:pPr>
            <a:r>
              <a:rPr lang="tr-TR" dirty="0">
                <a:solidFill>
                  <a:srgbClr val="000000"/>
                </a:solidFill>
              </a:rPr>
              <a:t>5. </a:t>
            </a:r>
            <a:r>
              <a:rPr lang="tr-TR" dirty="0">
                <a:solidFill>
                  <a:srgbClr val="000000"/>
                </a:solidFill>
                <a:hlinkClick r:id="rId14"/>
              </a:rPr>
              <a:t>DEDAK Programlar için Akreditasyon Süreci Kılavuzu</a:t>
            </a:r>
            <a:endParaRPr lang="tr-TR" dirty="0">
              <a:solidFill>
                <a:srgbClr val="000000"/>
              </a:solidFill>
            </a:endParaRPr>
          </a:p>
          <a:p>
            <a:pPr fontAlgn="base">
              <a:spcBef>
                <a:spcPts val="600"/>
              </a:spcBef>
            </a:pPr>
            <a:r>
              <a:rPr lang="tr-TR" dirty="0">
                <a:solidFill>
                  <a:srgbClr val="000000"/>
                </a:solidFill>
              </a:rPr>
              <a:t>6. </a:t>
            </a:r>
            <a:r>
              <a:rPr lang="tr-TR" dirty="0">
                <a:solidFill>
                  <a:srgbClr val="000000"/>
                </a:solidFill>
                <a:hlinkClick r:id="rId15"/>
              </a:rPr>
              <a:t>CEFR B1+ Seviyesi Tanımı</a:t>
            </a:r>
            <a:endParaRPr lang="tr-TR" dirty="0">
              <a:solidFill>
                <a:srgbClr val="000000"/>
              </a:solidFill>
            </a:endParaRPr>
          </a:p>
          <a:p>
            <a:pPr fontAlgn="base">
              <a:spcBef>
                <a:spcPts val="600"/>
              </a:spcBef>
            </a:pPr>
            <a:r>
              <a:rPr lang="tr-TR" dirty="0">
                <a:solidFill>
                  <a:srgbClr val="000000"/>
                </a:solidFill>
              </a:rPr>
              <a:t>7. </a:t>
            </a:r>
            <a:r>
              <a:rPr lang="tr-TR" dirty="0">
                <a:solidFill>
                  <a:srgbClr val="000000"/>
                </a:solidFill>
                <a:hlinkClick r:id="rId16"/>
              </a:rPr>
              <a:t>DEDAK Ölçütleri Kapsamı</a:t>
            </a:r>
            <a:endParaRPr lang="tr-TR" dirty="0">
              <a:solidFill>
                <a:srgbClr val="000000"/>
              </a:solidFill>
            </a:endParaRPr>
          </a:p>
          <a:p>
            <a:pPr fontAlgn="base">
              <a:spcBef>
                <a:spcPts val="600"/>
              </a:spcBef>
            </a:pPr>
            <a:r>
              <a:rPr lang="en-US" dirty="0">
                <a:solidFill>
                  <a:srgbClr val="000000"/>
                </a:solidFill>
                <a:hlinkClick r:id="rId17"/>
              </a:rPr>
              <a:t>8</a:t>
            </a:r>
            <a:r>
              <a:rPr lang="tr-TR" dirty="0">
                <a:solidFill>
                  <a:srgbClr val="000000"/>
                </a:solidFill>
                <a:hlinkClick r:id="rId17"/>
              </a:rPr>
              <a:t>. DEDAK Öz Değerlendirme Raporu Elektronik Teslim Kılavuzu</a:t>
            </a:r>
            <a:endParaRPr lang="tr-TR" b="0" i="0" dirty="0">
              <a:solidFill>
                <a:srgbClr val="000000"/>
              </a:solidFill>
              <a:effectLst/>
            </a:endParaRPr>
          </a:p>
        </p:txBody>
      </p:sp>
      <p:pic>
        <p:nvPicPr>
          <p:cNvPr id="5" name="Resim 2" descr="C:\Users\user\Desktop\DEDAK Mevzuat\Dedak logo kullanımı-01-01.jpg"/>
          <p:cNvPicPr/>
          <p:nvPr/>
        </p:nvPicPr>
        <p:blipFill rotWithShape="1">
          <a:blip r:embed="rId18" cstate="print"/>
          <a:srcRect l="11050" t="24808" r="8685" b="25131"/>
          <a:stretch/>
        </p:blipFill>
        <p:spPr bwMode="auto">
          <a:xfrm>
            <a:off x="10381537" y="6076335"/>
            <a:ext cx="1535160" cy="78166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435429" y="1921833"/>
            <a:ext cx="10154194" cy="369332"/>
          </a:xfrm>
          <a:prstGeom prst="rect">
            <a:avLst/>
          </a:prstGeom>
          <a:noFill/>
        </p:spPr>
        <p:txBody>
          <a:bodyPr wrap="square" rtlCol="0">
            <a:spAutoFit/>
          </a:bodyPr>
          <a:lstStyle/>
          <a:p>
            <a:r>
              <a:rPr lang="en-US" b="1" dirty="0">
                <a:solidFill>
                  <a:srgbClr val="FF0000"/>
                </a:solidFill>
              </a:rPr>
              <a:t>On DEDAK website under the Accreditation Process Tab</a:t>
            </a:r>
            <a:endParaRPr lang="tr-TR" b="1" dirty="0">
              <a:solidFill>
                <a:srgbClr val="FF0000"/>
              </a:solidFill>
            </a:endParaRPr>
          </a:p>
        </p:txBody>
      </p:sp>
    </p:spTree>
    <p:extLst>
      <p:ext uri="{BB962C8B-B14F-4D97-AF65-F5344CB8AC3E}">
        <p14:creationId xmlns:p14="http://schemas.microsoft.com/office/powerpoint/2010/main" val="61237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854"/>
            <a:ext cx="10515600" cy="1325563"/>
          </a:xfrm>
          <a:solidFill>
            <a:schemeClr val="accent1">
              <a:lumMod val="50000"/>
            </a:schemeClr>
          </a:solidFill>
          <a:ln w="25400" cmpd="sng">
            <a:solidFill>
              <a:srgbClr val="FF0000"/>
            </a:solidFill>
          </a:ln>
        </p:spPr>
        <p:txBody>
          <a:bodyPr>
            <a:normAutofit/>
          </a:bodyPr>
          <a:lstStyle/>
          <a:p>
            <a:pPr algn="ctr"/>
            <a:r>
              <a:rPr lang="en-US" sz="4000" b="1" dirty="0">
                <a:solidFill>
                  <a:schemeClr val="bg1"/>
                </a:solidFill>
                <a:latin typeface="+mn-lt"/>
              </a:rPr>
              <a:t>DEDAK Accreditation Important Information</a:t>
            </a:r>
          </a:p>
        </p:txBody>
      </p:sp>
      <p:pic>
        <p:nvPicPr>
          <p:cNvPr id="5" name="Resim 2" descr="C:\Users\user\Desktop\DEDAK Mevzuat\Dedak logo kullanımı-01-01.jpg"/>
          <p:cNvPicPr/>
          <p:nvPr/>
        </p:nvPicPr>
        <p:blipFill rotWithShape="1">
          <a:blip r:embed="rId3" cstate="print"/>
          <a:srcRect l="11050" t="24808" r="8685" b="25131"/>
          <a:stretch/>
        </p:blipFill>
        <p:spPr bwMode="auto">
          <a:xfrm>
            <a:off x="10441820" y="5987959"/>
            <a:ext cx="1456265" cy="746223"/>
          </a:xfrm>
          <a:prstGeom prst="rect">
            <a:avLst/>
          </a:prstGeom>
          <a:noFill/>
          <a:ln>
            <a:noFill/>
          </a:ln>
          <a:extLst>
            <a:ext uri="{53640926-AAD7-44D8-BBD7-CCE9431645EC}">
              <a14:shadowObscured xmlns:a14="http://schemas.microsoft.com/office/drawing/2010/main"/>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2811987420"/>
              </p:ext>
            </p:extLst>
          </p:nvPr>
        </p:nvGraphicFramePr>
        <p:xfrm>
          <a:off x="233678" y="1240484"/>
          <a:ext cx="11036663" cy="5073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61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02362"/>
            <a:ext cx="10515600" cy="1036504"/>
          </a:xfrm>
          <a:solidFill>
            <a:schemeClr val="accent1">
              <a:lumMod val="50000"/>
            </a:schemeClr>
          </a:solidFill>
          <a:ln w="25400" cmpd="sng">
            <a:solidFill>
              <a:srgbClr val="FF0000"/>
            </a:solidFill>
          </a:ln>
        </p:spPr>
        <p:txBody>
          <a:bodyPr/>
          <a:lstStyle/>
          <a:p>
            <a:pPr algn="ctr"/>
            <a:r>
              <a:rPr lang="en-US" b="1" dirty="0">
                <a:solidFill>
                  <a:schemeClr val="bg1"/>
                </a:solidFill>
                <a:latin typeface="+mn-lt"/>
              </a:rPr>
              <a:t>DEDAK’s PURPOSE</a:t>
            </a:r>
            <a:endParaRPr lang="tr-TR" b="1" dirty="0">
              <a:solidFill>
                <a:schemeClr val="bg1"/>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64727702"/>
              </p:ext>
            </p:extLst>
          </p:nvPr>
        </p:nvGraphicFramePr>
        <p:xfrm>
          <a:off x="838197" y="3021830"/>
          <a:ext cx="10515600" cy="3730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2" descr="C:\Users\user\Desktop\DEDAK Mevzuat\Dedak logo kullanımı-01-01.jpg"/>
          <p:cNvPicPr/>
          <p:nvPr/>
        </p:nvPicPr>
        <p:blipFill rotWithShape="1">
          <a:blip r:embed="rId7" cstate="print"/>
          <a:srcRect l="11050" t="24808" r="8685" b="25131"/>
          <a:stretch/>
        </p:blipFill>
        <p:spPr bwMode="auto">
          <a:xfrm>
            <a:off x="10815782" y="6142182"/>
            <a:ext cx="1203953" cy="61031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flipH="1">
            <a:off x="838197" y="1345301"/>
            <a:ext cx="10515599" cy="1865126"/>
          </a:xfrm>
          <a:prstGeom prst="rect">
            <a:avLst/>
          </a:prstGeom>
          <a:solidFill>
            <a:schemeClr val="accent2"/>
          </a:solidFill>
        </p:spPr>
        <p:txBody>
          <a:bodyPr wrap="square" rtlCol="0">
            <a:spAutoFit/>
          </a:bodyPr>
          <a:lstStyle/>
          <a:p>
            <a:pPr>
              <a:lnSpc>
                <a:spcPct val="120000"/>
              </a:lnSpc>
            </a:pPr>
            <a:r>
              <a:rPr lang="en-US" sz="2400" dirty="0">
                <a:solidFill>
                  <a:schemeClr val="accent1">
                    <a:lumMod val="50000"/>
                  </a:schemeClr>
                </a:solidFill>
              </a:rPr>
              <a:t>The purpose of the Association for Language Education Evaluation and Accreditation (DEDAK)  is to contribute, primarily in the field of higher education, to the </a:t>
            </a:r>
            <a:r>
              <a:rPr lang="en-US" sz="2400" b="1" dirty="0">
                <a:solidFill>
                  <a:schemeClr val="accent1">
                    <a:lumMod val="50000"/>
                  </a:schemeClr>
                </a:solidFill>
              </a:rPr>
              <a:t>raising of the quality of language education to international standards </a:t>
            </a:r>
            <a:r>
              <a:rPr lang="en-US" sz="2400" dirty="0">
                <a:solidFill>
                  <a:schemeClr val="accent1">
                    <a:lumMod val="50000"/>
                  </a:schemeClr>
                </a:solidFill>
              </a:rPr>
              <a:t>and to sustain this endeavor through the following </a:t>
            </a:r>
            <a:r>
              <a:rPr lang="en-US" sz="2400" b="1" dirty="0">
                <a:solidFill>
                  <a:schemeClr val="accent1">
                    <a:lumMod val="50000"/>
                  </a:schemeClr>
                </a:solidFill>
              </a:rPr>
              <a:t>activities</a:t>
            </a:r>
            <a:r>
              <a:rPr lang="tr-TR" sz="2400" dirty="0">
                <a:solidFill>
                  <a:schemeClr val="accent1">
                    <a:lumMod val="50000"/>
                  </a:schemeClr>
                </a:solidFill>
              </a:rPr>
              <a:t>. </a:t>
            </a:r>
          </a:p>
        </p:txBody>
      </p:sp>
    </p:spTree>
    <p:extLst>
      <p:ext uri="{BB962C8B-B14F-4D97-AF65-F5344CB8AC3E}">
        <p14:creationId xmlns:p14="http://schemas.microsoft.com/office/powerpoint/2010/main" val="192834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854"/>
            <a:ext cx="10515600" cy="1325563"/>
          </a:xfrm>
          <a:solidFill>
            <a:schemeClr val="accent1">
              <a:lumMod val="50000"/>
            </a:schemeClr>
          </a:solidFill>
          <a:ln w="25400" cmpd="sng">
            <a:solidFill>
              <a:srgbClr val="FF0000"/>
            </a:solidFill>
          </a:ln>
        </p:spPr>
        <p:txBody>
          <a:bodyPr>
            <a:normAutofit/>
          </a:bodyPr>
          <a:lstStyle/>
          <a:p>
            <a:pPr algn="ctr"/>
            <a:r>
              <a:rPr lang="en-US" sz="4000" b="1" dirty="0">
                <a:solidFill>
                  <a:schemeClr val="bg1"/>
                </a:solidFill>
                <a:latin typeface="+mn-lt"/>
              </a:rPr>
              <a:t>Site Visit</a:t>
            </a:r>
          </a:p>
        </p:txBody>
      </p:sp>
      <p:pic>
        <p:nvPicPr>
          <p:cNvPr id="5" name="Resim 2" descr="C:\Users\user\Desktop\DEDAK Mevzuat\Dedak logo kullanımı-01-01.jpg"/>
          <p:cNvPicPr/>
          <p:nvPr/>
        </p:nvPicPr>
        <p:blipFill rotWithShape="1">
          <a:blip r:embed="rId3" cstate="print"/>
          <a:srcRect l="11050" t="24808" r="8685" b="25131"/>
          <a:stretch/>
        </p:blipFill>
        <p:spPr bwMode="auto">
          <a:xfrm>
            <a:off x="9897535" y="5668645"/>
            <a:ext cx="1456265" cy="746223"/>
          </a:xfrm>
          <a:prstGeom prst="rect">
            <a:avLst/>
          </a:prstGeom>
          <a:noFill/>
          <a:ln>
            <a:noFill/>
          </a:ln>
          <a:extLst>
            <a:ext uri="{53640926-AAD7-44D8-BBD7-CCE9431645EC}">
              <a14:shadowObscured xmlns:a14="http://schemas.microsoft.com/office/drawing/2010/main"/>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4050853439"/>
              </p:ext>
            </p:extLst>
          </p:nvPr>
        </p:nvGraphicFramePr>
        <p:xfrm>
          <a:off x="248193" y="1293223"/>
          <a:ext cx="11821887" cy="566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603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2922"/>
            <a:ext cx="10515600" cy="1325563"/>
          </a:xfrm>
          <a:solidFill>
            <a:schemeClr val="accent1">
              <a:lumMod val="50000"/>
            </a:schemeClr>
          </a:solidFill>
          <a:ln w="25400" cmpd="sng">
            <a:solidFill>
              <a:srgbClr val="FF0000"/>
            </a:solidFill>
          </a:ln>
        </p:spPr>
        <p:txBody>
          <a:bodyPr/>
          <a:lstStyle/>
          <a:p>
            <a:pPr algn="ctr"/>
            <a:r>
              <a:rPr lang="en-US" b="1" dirty="0">
                <a:solidFill>
                  <a:schemeClr val="bg1"/>
                </a:solidFill>
                <a:latin typeface="+mn-lt"/>
              </a:rPr>
              <a:t>Decisions</a:t>
            </a: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9897535" y="5668645"/>
            <a:ext cx="1456265" cy="746223"/>
          </a:xfrm>
          <a:prstGeom prst="rect">
            <a:avLst/>
          </a:prstGeom>
          <a:noFill/>
          <a:ln>
            <a:noFill/>
          </a:ln>
          <a:extLst>
            <a:ext uri="{53640926-AAD7-44D8-BBD7-CCE9431645EC}">
              <a14:shadowObscured xmlns:a14="http://schemas.microsoft.com/office/drawing/2010/main"/>
            </a:ext>
          </a:extLst>
        </p:spPr>
      </p:pic>
      <p:graphicFrame>
        <p:nvGraphicFramePr>
          <p:cNvPr id="6" name="Diagram 5"/>
          <p:cNvGraphicFramePr/>
          <p:nvPr>
            <p:extLst>
              <p:ext uri="{D42A27DB-BD31-4B8C-83A1-F6EECF244321}">
                <p14:modId xmlns:p14="http://schemas.microsoft.com/office/powerpoint/2010/main" val="218803972"/>
              </p:ext>
            </p:extLst>
          </p:nvPr>
        </p:nvGraphicFramePr>
        <p:xfrm>
          <a:off x="2598057" y="2059887"/>
          <a:ext cx="6659154" cy="388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12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buNone/>
            </a:pPr>
            <a:r>
              <a:rPr lang="en-US" dirty="0"/>
              <a:t>The review team submits an accreditation decision recommendation based on the evidence presented for the 8 main headings and all the sub headings</a:t>
            </a:r>
            <a:r>
              <a:rPr lang="tr-TR" dirty="0"/>
              <a:t>. DAK </a:t>
            </a:r>
            <a:r>
              <a:rPr lang="en-US" dirty="0"/>
              <a:t>arrives at an accreditation decision based on the principles outlined below</a:t>
            </a:r>
            <a:r>
              <a:rPr lang="tr-TR" dirty="0"/>
              <a:t>. </a:t>
            </a:r>
          </a:p>
          <a:p>
            <a:pPr marL="0" indent="0">
              <a:buNone/>
            </a:pPr>
            <a:r>
              <a:rPr lang="tr-TR" dirty="0"/>
              <a:t> </a:t>
            </a:r>
          </a:p>
          <a:p>
            <a:pPr marL="0" indent="0">
              <a:buNone/>
            </a:pPr>
            <a:r>
              <a:rPr lang="tr-TR" b="1" dirty="0">
                <a:solidFill>
                  <a:srgbClr val="C00000"/>
                </a:solidFill>
              </a:rPr>
              <a:t>5 y</a:t>
            </a:r>
            <a:r>
              <a:rPr lang="en-US" b="1" dirty="0">
                <a:solidFill>
                  <a:srgbClr val="C00000"/>
                </a:solidFill>
              </a:rPr>
              <a:t>ear</a:t>
            </a:r>
            <a:r>
              <a:rPr lang="tr-TR" b="1" dirty="0">
                <a:solidFill>
                  <a:srgbClr val="C00000"/>
                </a:solidFill>
              </a:rPr>
              <a:t> </a:t>
            </a:r>
            <a:r>
              <a:rPr lang="en-US" b="1" dirty="0">
                <a:solidFill>
                  <a:srgbClr val="C00000"/>
                </a:solidFill>
              </a:rPr>
              <a:t>accreditation</a:t>
            </a:r>
            <a:r>
              <a:rPr lang="tr-TR" b="1" dirty="0">
                <a:solidFill>
                  <a:srgbClr val="C00000"/>
                </a:solidFill>
              </a:rPr>
              <a:t>:</a:t>
            </a:r>
            <a:r>
              <a:rPr lang="tr-TR" dirty="0">
                <a:solidFill>
                  <a:srgbClr val="C00000"/>
                </a:solidFill>
              </a:rPr>
              <a:t> </a:t>
            </a:r>
            <a:r>
              <a:rPr lang="en-US" dirty="0"/>
              <a:t>Given when criteria for the </a:t>
            </a:r>
            <a:r>
              <a:rPr lang="tr-TR" dirty="0"/>
              <a:t>8 </a:t>
            </a:r>
            <a:r>
              <a:rPr lang="en-US" dirty="0"/>
              <a:t>main standards have been met</a:t>
            </a:r>
            <a:r>
              <a:rPr lang="tr-TR" dirty="0"/>
              <a:t>. </a:t>
            </a:r>
          </a:p>
          <a:p>
            <a:pPr marL="0" indent="0">
              <a:buNone/>
            </a:pPr>
            <a:endParaRPr lang="en-US" dirty="0"/>
          </a:p>
          <a:p>
            <a:pPr marL="0" indent="0">
              <a:buNone/>
            </a:pPr>
            <a:r>
              <a:rPr lang="tr-TR" b="1" dirty="0">
                <a:solidFill>
                  <a:srgbClr val="C00000"/>
                </a:solidFill>
              </a:rPr>
              <a:t>2 </a:t>
            </a:r>
            <a:r>
              <a:rPr lang="en-US" b="1" dirty="0">
                <a:solidFill>
                  <a:srgbClr val="C00000"/>
                </a:solidFill>
              </a:rPr>
              <a:t>year</a:t>
            </a:r>
            <a:r>
              <a:rPr lang="tr-TR" b="1" dirty="0">
                <a:solidFill>
                  <a:srgbClr val="C00000"/>
                </a:solidFill>
              </a:rPr>
              <a:t> </a:t>
            </a:r>
            <a:r>
              <a:rPr lang="en-US" b="1" dirty="0">
                <a:solidFill>
                  <a:srgbClr val="C00000"/>
                </a:solidFill>
              </a:rPr>
              <a:t>accreditation </a:t>
            </a:r>
            <a:r>
              <a:rPr lang="tr-TR" b="1" dirty="0">
                <a:solidFill>
                  <a:srgbClr val="C00000"/>
                </a:solidFill>
              </a:rPr>
              <a:t>:</a:t>
            </a:r>
            <a:r>
              <a:rPr lang="tr-TR" dirty="0">
                <a:solidFill>
                  <a:srgbClr val="C00000"/>
                </a:solidFill>
              </a:rPr>
              <a:t> </a:t>
            </a:r>
            <a:r>
              <a:rPr lang="en-US" dirty="0"/>
              <a:t>Of the 8 main standards, at least 6 of the main standard criteria have been met and the remaining 2 main standards are partially met </a:t>
            </a:r>
            <a:r>
              <a:rPr lang="tr-TR" dirty="0"/>
              <a:t>(</a:t>
            </a:r>
            <a:r>
              <a:rPr lang="en-US" dirty="0"/>
              <a:t>If the partially met standards allow for the students to reach a </a:t>
            </a:r>
            <a:r>
              <a:rPr lang="tr-TR" dirty="0"/>
              <a:t>B1+ </a:t>
            </a:r>
            <a:r>
              <a:rPr lang="en-US" dirty="0"/>
              <a:t>level and finish the program successfully, the program is given candidacy status until the deficiencies have been addressed</a:t>
            </a:r>
            <a:r>
              <a:rPr lang="tr-TR" dirty="0"/>
              <a:t>.) </a:t>
            </a:r>
          </a:p>
          <a:p>
            <a:pPr marL="0" indent="0">
              <a:buNone/>
            </a:pPr>
            <a:endParaRPr lang="en-US" dirty="0"/>
          </a:p>
          <a:p>
            <a:pPr marL="0" indent="0">
              <a:buNone/>
            </a:pPr>
            <a:r>
              <a:rPr lang="en-US" b="1" dirty="0">
                <a:solidFill>
                  <a:srgbClr val="C00000"/>
                </a:solidFill>
              </a:rPr>
              <a:t>Candidacy</a:t>
            </a:r>
            <a:r>
              <a:rPr lang="tr-TR" b="1" dirty="0">
                <a:solidFill>
                  <a:srgbClr val="C00000"/>
                </a:solidFill>
              </a:rPr>
              <a:t>:</a:t>
            </a:r>
            <a:r>
              <a:rPr lang="tr-TR" dirty="0">
                <a:solidFill>
                  <a:srgbClr val="C00000"/>
                </a:solidFill>
              </a:rPr>
              <a:t> </a:t>
            </a:r>
            <a:r>
              <a:rPr lang="en-US" dirty="0"/>
              <a:t>This decision is rendered when at most the criteria for </a:t>
            </a:r>
            <a:r>
              <a:rPr lang="tr-TR" dirty="0"/>
              <a:t>2 </a:t>
            </a:r>
            <a:r>
              <a:rPr lang="en-US" dirty="0"/>
              <a:t>main standards have not been met</a:t>
            </a:r>
            <a:r>
              <a:rPr lang="tr-TR" dirty="0"/>
              <a:t>; </a:t>
            </a:r>
            <a:r>
              <a:rPr lang="en-US" dirty="0"/>
              <a:t>or</a:t>
            </a:r>
            <a:r>
              <a:rPr lang="tr-TR" dirty="0"/>
              <a:t> </a:t>
            </a:r>
            <a:r>
              <a:rPr lang="en-US" dirty="0"/>
              <a:t>at most the criteria for 5 main standards have been partially met</a:t>
            </a:r>
            <a:r>
              <a:rPr lang="tr-TR" dirty="0"/>
              <a:t>.</a:t>
            </a:r>
          </a:p>
          <a:p>
            <a:pPr marL="0" indent="0">
              <a:buNone/>
            </a:pPr>
            <a:endParaRPr lang="en-US" dirty="0"/>
          </a:p>
          <a:p>
            <a:pPr marL="0" indent="0">
              <a:buNone/>
            </a:pPr>
            <a:r>
              <a:rPr lang="en-US" b="1" dirty="0">
                <a:solidFill>
                  <a:srgbClr val="C00000"/>
                </a:solidFill>
              </a:rPr>
              <a:t>Denial</a:t>
            </a:r>
            <a:r>
              <a:rPr lang="tr-TR" b="1" dirty="0">
                <a:solidFill>
                  <a:srgbClr val="C00000"/>
                </a:solidFill>
              </a:rPr>
              <a:t>:</a:t>
            </a:r>
            <a:r>
              <a:rPr lang="tr-TR" dirty="0">
                <a:solidFill>
                  <a:srgbClr val="C00000"/>
                </a:solidFill>
              </a:rPr>
              <a:t> </a:t>
            </a:r>
            <a:r>
              <a:rPr lang="en-US" dirty="0"/>
              <a:t>More than two of the main standards are not met</a:t>
            </a:r>
            <a:r>
              <a:rPr lang="tr-TR" dirty="0"/>
              <a:t>, </a:t>
            </a:r>
            <a:r>
              <a:rPr lang="en-US" dirty="0"/>
              <a:t>more than </a:t>
            </a:r>
            <a:r>
              <a:rPr lang="tr-TR" dirty="0"/>
              <a:t>5</a:t>
            </a:r>
            <a:r>
              <a:rPr lang="en-US" dirty="0"/>
              <a:t> of the main standards are partially met</a:t>
            </a:r>
            <a:r>
              <a:rPr lang="tr-TR" dirty="0"/>
              <a:t>. </a:t>
            </a:r>
            <a:r>
              <a:rPr lang="en-US" dirty="0"/>
              <a:t>This decision is rendered if no improvements in the process, no effort towards improvement and the lack of an infrastructure to improve are observed</a:t>
            </a:r>
            <a:r>
              <a:rPr lang="tr-TR" dirty="0"/>
              <a:t>.</a:t>
            </a:r>
          </a:p>
          <a:p>
            <a:endParaRPr lang="tr-TR" dirty="0"/>
          </a:p>
        </p:txBody>
      </p:sp>
      <p:sp>
        <p:nvSpPr>
          <p:cNvPr id="4" name="Title 3"/>
          <p:cNvSpPr>
            <a:spLocks noGrp="1"/>
          </p:cNvSpPr>
          <p:nvPr>
            <p:ph type="title"/>
          </p:nvPr>
        </p:nvSpPr>
        <p:spPr/>
        <p:txBody>
          <a:bodyPr/>
          <a:lstStyle/>
          <a:p>
            <a:endParaRPr lang="tr-TR"/>
          </a:p>
        </p:txBody>
      </p:sp>
      <p:sp>
        <p:nvSpPr>
          <p:cNvPr id="5" name="Title 1"/>
          <p:cNvSpPr txBox="1">
            <a:spLocks/>
          </p:cNvSpPr>
          <p:nvPr/>
        </p:nvSpPr>
        <p:spPr>
          <a:xfrm>
            <a:off x="838200" y="359208"/>
            <a:ext cx="10515600" cy="1325563"/>
          </a:xfrm>
          <a:prstGeom prst="rect">
            <a:avLst/>
          </a:prstGeom>
          <a:solidFill>
            <a:schemeClr val="accent1">
              <a:lumMod val="50000"/>
            </a:schemeClr>
          </a:solidFill>
          <a:ln w="25400" cmpd="sng">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Decision Making Principles</a:t>
            </a:r>
          </a:p>
        </p:txBody>
      </p:sp>
    </p:spTree>
    <p:extLst>
      <p:ext uri="{BB962C8B-B14F-4D97-AF65-F5344CB8AC3E}">
        <p14:creationId xmlns:p14="http://schemas.microsoft.com/office/powerpoint/2010/main" val="101174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2673"/>
            <a:ext cx="10515600" cy="4351338"/>
          </a:xfrm>
        </p:spPr>
        <p:txBody>
          <a:bodyPr>
            <a:normAutofit/>
          </a:bodyPr>
          <a:lstStyle/>
          <a:p>
            <a:pPr marL="0" indent="0">
              <a:buNone/>
            </a:pPr>
            <a:r>
              <a:rPr lang="en-US" dirty="0"/>
              <a:t>Pilot Program: Process finished with 5 years accreditation decision</a:t>
            </a:r>
          </a:p>
          <a:p>
            <a:pPr marL="0" indent="0">
              <a:buNone/>
            </a:pPr>
            <a:endParaRPr lang="en-US" dirty="0"/>
          </a:p>
          <a:p>
            <a:pPr marL="0" indent="0">
              <a:buNone/>
            </a:pPr>
            <a:r>
              <a:rPr lang="en-US" dirty="0"/>
              <a:t>8 Programs in the accreditation process</a:t>
            </a:r>
          </a:p>
          <a:p>
            <a:pPr marL="0" indent="0">
              <a:buNone/>
            </a:pPr>
            <a:endParaRPr lang="en-US" dirty="0"/>
          </a:p>
          <a:p>
            <a:pPr marL="0" indent="0">
              <a:buNone/>
            </a:pPr>
            <a:r>
              <a:rPr lang="en-US" dirty="0"/>
              <a:t>5 Programs that have submitted their Self-Study Reports:</a:t>
            </a:r>
          </a:p>
          <a:p>
            <a:pPr marL="0" indent="0">
              <a:buNone/>
            </a:pPr>
            <a:endParaRPr lang="en-US" dirty="0"/>
          </a:p>
          <a:p>
            <a:pPr marL="0" indent="0">
              <a:buNone/>
            </a:pPr>
            <a:r>
              <a:rPr lang="en-US" dirty="0"/>
              <a:t>5 Site visits until the end of January 2024</a:t>
            </a:r>
          </a:p>
          <a:p>
            <a:pPr marL="0" indent="0">
              <a:buNone/>
            </a:pPr>
            <a:endParaRPr lang="en-US" dirty="0"/>
          </a:p>
          <a:p>
            <a:pPr marL="0" indent="0">
              <a:buNone/>
            </a:pPr>
            <a:endParaRPr lang="en-US" dirty="0"/>
          </a:p>
          <a:p>
            <a:pPr>
              <a:buFontTx/>
              <a:buChar char="-"/>
            </a:pPr>
            <a:endParaRPr lang="tr-TR" dirty="0"/>
          </a:p>
          <a:p>
            <a:endParaRPr lang="tr-TR" dirty="0"/>
          </a:p>
        </p:txBody>
      </p:sp>
      <p:sp>
        <p:nvSpPr>
          <p:cNvPr id="4" name="Title 3"/>
          <p:cNvSpPr>
            <a:spLocks noGrp="1"/>
          </p:cNvSpPr>
          <p:nvPr>
            <p:ph type="title"/>
          </p:nvPr>
        </p:nvSpPr>
        <p:spPr/>
        <p:txBody>
          <a:bodyPr/>
          <a:lstStyle/>
          <a:p>
            <a:endParaRPr lang="tr-TR"/>
          </a:p>
        </p:txBody>
      </p:sp>
      <p:sp>
        <p:nvSpPr>
          <p:cNvPr id="5" name="Title 1"/>
          <p:cNvSpPr txBox="1">
            <a:spLocks/>
          </p:cNvSpPr>
          <p:nvPr/>
        </p:nvSpPr>
        <p:spPr>
          <a:xfrm>
            <a:off x="838200" y="359208"/>
            <a:ext cx="10515600" cy="1325563"/>
          </a:xfrm>
          <a:prstGeom prst="rect">
            <a:avLst/>
          </a:prstGeom>
          <a:solidFill>
            <a:schemeClr val="accent1">
              <a:lumMod val="50000"/>
            </a:schemeClr>
          </a:solidFill>
          <a:ln w="25400" cmpd="sng">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Where are we with institutions in the accreditation process</a:t>
            </a:r>
          </a:p>
        </p:txBody>
      </p:sp>
    </p:spTree>
    <p:extLst>
      <p:ext uri="{BB962C8B-B14F-4D97-AF65-F5344CB8AC3E}">
        <p14:creationId xmlns:p14="http://schemas.microsoft.com/office/powerpoint/2010/main" val="130006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2673"/>
            <a:ext cx="10515600" cy="4351338"/>
          </a:xfrm>
        </p:spPr>
        <p:txBody>
          <a:bodyPr>
            <a:normAutofit/>
          </a:bodyPr>
          <a:lstStyle/>
          <a:p>
            <a:pPr marL="0" indent="0">
              <a:buNone/>
            </a:pPr>
            <a:endParaRPr lang="en-US" dirty="0"/>
          </a:p>
          <a:p>
            <a:pPr marL="0" indent="0">
              <a:buNone/>
            </a:pPr>
            <a:endParaRPr lang="en-US" dirty="0"/>
          </a:p>
          <a:p>
            <a:pPr>
              <a:buFontTx/>
              <a:buChar char="-"/>
            </a:pPr>
            <a:endParaRPr lang="tr-TR" dirty="0"/>
          </a:p>
          <a:p>
            <a:endParaRPr lang="tr-TR" dirty="0"/>
          </a:p>
        </p:txBody>
      </p:sp>
      <p:sp>
        <p:nvSpPr>
          <p:cNvPr id="4" name="Title 3"/>
          <p:cNvSpPr>
            <a:spLocks noGrp="1"/>
          </p:cNvSpPr>
          <p:nvPr>
            <p:ph type="title"/>
          </p:nvPr>
        </p:nvSpPr>
        <p:spPr/>
        <p:txBody>
          <a:bodyPr/>
          <a:lstStyle/>
          <a:p>
            <a:endParaRPr lang="tr-TR"/>
          </a:p>
        </p:txBody>
      </p:sp>
      <p:sp>
        <p:nvSpPr>
          <p:cNvPr id="5" name="Title 1"/>
          <p:cNvSpPr txBox="1">
            <a:spLocks/>
          </p:cNvSpPr>
          <p:nvPr/>
        </p:nvSpPr>
        <p:spPr>
          <a:xfrm>
            <a:off x="838200" y="359208"/>
            <a:ext cx="10515600" cy="1325563"/>
          </a:xfrm>
          <a:prstGeom prst="rect">
            <a:avLst/>
          </a:prstGeom>
          <a:solidFill>
            <a:schemeClr val="accent1">
              <a:lumMod val="50000"/>
            </a:schemeClr>
          </a:solidFill>
          <a:ln w="25400" cmpd="sng">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Programs in the Accreditation Process</a:t>
            </a:r>
          </a:p>
        </p:txBody>
      </p:sp>
      <p:pic>
        <p:nvPicPr>
          <p:cNvPr id="1026" name="Picture 2" descr="Institution Process 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221" y="2567873"/>
            <a:ext cx="6393270" cy="338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3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0070C0"/>
            </a:solidFill>
            <a:prstDash val="solid"/>
          </a:ln>
        </p:spPr>
        <p:txBody>
          <a:bodyPr/>
          <a:lstStyle/>
          <a:p>
            <a:pPr algn="ctr"/>
            <a:r>
              <a:rPr lang="en-US" b="1" dirty="0">
                <a:solidFill>
                  <a:schemeClr val="bg1"/>
                </a:solidFill>
              </a:rPr>
              <a:t>Thank you!</a:t>
            </a:r>
            <a:endParaRPr lang="tr-TR" b="1" dirty="0">
              <a:solidFill>
                <a:schemeClr val="bg1"/>
              </a:solidFill>
            </a:endParaRPr>
          </a:p>
        </p:txBody>
      </p:sp>
      <p:pic>
        <p:nvPicPr>
          <p:cNvPr id="5" name="Resim 2" descr="C:\Users\user\Desktop\DEDAK Mevzuat\Dedak logo kullanımı-01-01.jpg"/>
          <p:cNvPicPr/>
          <p:nvPr/>
        </p:nvPicPr>
        <p:blipFill rotWithShape="1">
          <a:blip r:embed="rId2" cstate="print"/>
          <a:srcRect l="11050" t="24808" r="8685" b="25131"/>
          <a:stretch/>
        </p:blipFill>
        <p:spPr bwMode="auto">
          <a:xfrm>
            <a:off x="10340880" y="5954973"/>
            <a:ext cx="1456265" cy="746223"/>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400" dirty="0"/>
              <a:t>Any questions?</a:t>
            </a:r>
            <a:endParaRPr lang="tr-TR" sz="5400" dirty="0"/>
          </a:p>
        </p:txBody>
      </p:sp>
      <p:sp>
        <p:nvSpPr>
          <p:cNvPr id="4" name="TextBox 3"/>
          <p:cNvSpPr txBox="1"/>
          <p:nvPr/>
        </p:nvSpPr>
        <p:spPr>
          <a:xfrm>
            <a:off x="914400" y="5146766"/>
            <a:ext cx="2439129" cy="646331"/>
          </a:xfrm>
          <a:prstGeom prst="rect">
            <a:avLst/>
          </a:prstGeom>
          <a:noFill/>
        </p:spPr>
        <p:txBody>
          <a:bodyPr wrap="none" rtlCol="0">
            <a:spAutoFit/>
          </a:bodyPr>
          <a:lstStyle/>
          <a:p>
            <a:r>
              <a:rPr lang="tr-TR" b="1" dirty="0">
                <a:hlinkClick r:id="rId3"/>
              </a:rPr>
              <a:t>e-mail: info@dedak.org</a:t>
            </a:r>
            <a:endParaRPr lang="en-US" b="1" dirty="0"/>
          </a:p>
          <a:p>
            <a:r>
              <a:rPr lang="en-US" b="1" dirty="0"/>
              <a:t>Web: dedak.org</a:t>
            </a:r>
            <a:endParaRPr lang="tr-TR" dirty="0"/>
          </a:p>
        </p:txBody>
      </p:sp>
    </p:spTree>
    <p:extLst>
      <p:ext uri="{BB962C8B-B14F-4D97-AF65-F5344CB8AC3E}">
        <p14:creationId xmlns:p14="http://schemas.microsoft.com/office/powerpoint/2010/main" val="299152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1027"/>
          </a:xfrm>
          <a:solidFill>
            <a:schemeClr val="accent1">
              <a:lumMod val="50000"/>
            </a:schemeClr>
          </a:solidFill>
          <a:ln>
            <a:solidFill>
              <a:srgbClr val="C00000"/>
            </a:solidFill>
          </a:ln>
        </p:spPr>
        <p:txBody>
          <a:bodyPr>
            <a:normAutofit fontScale="90000"/>
          </a:bodyPr>
          <a:lstStyle/>
          <a:p>
            <a:pPr algn="ctr"/>
            <a:r>
              <a:rPr lang="en-US" b="1" dirty="0">
                <a:solidFill>
                  <a:schemeClr val="bg1"/>
                </a:solidFill>
              </a:rPr>
              <a:t>WHAT DEDAK IS &amp; WHAT IT IS NOT</a:t>
            </a:r>
            <a:br>
              <a:rPr lang="en-US" b="1" dirty="0">
                <a:solidFill>
                  <a:schemeClr val="bg1"/>
                </a:solidFill>
              </a:rPr>
            </a:br>
            <a:br>
              <a:rPr lang="en-US" b="1" dirty="0">
                <a:solidFill>
                  <a:schemeClr val="bg1"/>
                </a:solidFill>
              </a:rPr>
            </a:br>
            <a:r>
              <a:rPr lang="en-US" b="1" dirty="0">
                <a:solidFill>
                  <a:schemeClr val="bg1"/>
                </a:solidFill>
              </a:rPr>
              <a:t>Meeting Standards</a:t>
            </a:r>
            <a:endParaRPr lang="tr-TR"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706198"/>
              </p:ext>
            </p:extLst>
          </p:nvPr>
        </p:nvGraphicFramePr>
        <p:xfrm>
          <a:off x="838200" y="2582368"/>
          <a:ext cx="10515600" cy="3421605"/>
        </p:xfrm>
        <a:graphic>
          <a:graphicData uri="http://schemas.openxmlformats.org/drawingml/2006/table">
            <a:tbl>
              <a:tblPr firstRow="1" bandRow="1">
                <a:tableStyleId>{37CE84F3-28C3-443E-9E96-99CF82512B78}</a:tableStyleId>
              </a:tblPr>
              <a:tblGrid>
                <a:gridCol w="5257800">
                  <a:extLst>
                    <a:ext uri="{9D8B030D-6E8A-4147-A177-3AD203B41FA5}">
                      <a16:colId xmlns:a16="http://schemas.microsoft.com/office/drawing/2014/main" val="2145567270"/>
                    </a:ext>
                  </a:extLst>
                </a:gridCol>
                <a:gridCol w="5257800">
                  <a:extLst>
                    <a:ext uri="{9D8B030D-6E8A-4147-A177-3AD203B41FA5}">
                      <a16:colId xmlns:a16="http://schemas.microsoft.com/office/drawing/2014/main" val="1056647189"/>
                    </a:ext>
                  </a:extLst>
                </a:gridCol>
              </a:tblGrid>
              <a:tr h="586965">
                <a:tc>
                  <a:txBody>
                    <a:bodyPr/>
                    <a:lstStyle/>
                    <a:p>
                      <a:pPr algn="ctr"/>
                      <a:r>
                        <a:rPr lang="en-US" sz="2000" dirty="0"/>
                        <a:t>WHAT IT IS</a:t>
                      </a:r>
                      <a:endParaRPr lang="tr-TR" sz="2000" dirty="0"/>
                    </a:p>
                  </a:txBody>
                  <a:tcPr>
                    <a:solidFill>
                      <a:schemeClr val="accent1">
                        <a:lumMod val="50000"/>
                      </a:schemeClr>
                    </a:solidFill>
                  </a:tcPr>
                </a:tc>
                <a:tc>
                  <a:txBody>
                    <a:bodyPr/>
                    <a:lstStyle/>
                    <a:p>
                      <a:pPr algn="ctr"/>
                      <a:r>
                        <a:rPr lang="en-US" sz="2000" dirty="0"/>
                        <a:t>WHAT IT IS NOT</a:t>
                      </a:r>
                      <a:endParaRPr lang="tr-TR" sz="2000" dirty="0"/>
                    </a:p>
                  </a:txBody>
                  <a:tcPr>
                    <a:solidFill>
                      <a:schemeClr val="accent1">
                        <a:lumMod val="50000"/>
                      </a:schemeClr>
                    </a:solidFill>
                  </a:tcPr>
                </a:tc>
                <a:extLst>
                  <a:ext uri="{0D108BD9-81ED-4DB2-BD59-A6C34878D82A}">
                    <a16:rowId xmlns:a16="http://schemas.microsoft.com/office/drawing/2014/main" val="2488326776"/>
                  </a:ext>
                </a:extLst>
              </a:tr>
              <a:tr h="586965">
                <a:tc>
                  <a:txBody>
                    <a:bodyPr/>
                    <a:lstStyle/>
                    <a:p>
                      <a:pPr algn="ctr"/>
                      <a:r>
                        <a:rPr lang="en-US" sz="2000" dirty="0"/>
                        <a:t>Has Standards / Criteria</a:t>
                      </a:r>
                    </a:p>
                    <a:p>
                      <a:pPr algn="ctr"/>
                      <a:endParaRPr lang="en-US" sz="2000" dirty="0"/>
                    </a:p>
                    <a:p>
                      <a:pPr algn="ctr"/>
                      <a:r>
                        <a:rPr lang="en-US" sz="2000" dirty="0"/>
                        <a:t>Respects,</a:t>
                      </a:r>
                      <a:r>
                        <a:rPr lang="en-US" sz="2000" baseline="0" dirty="0"/>
                        <a:t> supports and values differences – </a:t>
                      </a:r>
                      <a:r>
                        <a:rPr lang="en-US" sz="2000" dirty="0"/>
                        <a:t>Mission/Needs Based</a:t>
                      </a:r>
                    </a:p>
                    <a:p>
                      <a:pPr algn="ctr"/>
                      <a:endParaRPr lang="en-US" sz="2000" baseline="0" dirty="0"/>
                    </a:p>
                    <a:p>
                      <a:pPr algn="ctr"/>
                      <a:r>
                        <a:rPr lang="en-US" sz="2000" baseline="0" dirty="0"/>
                        <a:t>Minimum standards and Holistic Approach</a:t>
                      </a:r>
                    </a:p>
                    <a:p>
                      <a:pPr algn="ctr"/>
                      <a:endParaRPr lang="en-US" sz="2000" baseline="0" dirty="0"/>
                    </a:p>
                    <a:p>
                      <a:pPr algn="ctr"/>
                      <a:r>
                        <a:rPr lang="en-US" sz="2000" baseline="0" dirty="0"/>
                        <a:t>Accreditation means meeting minimum standards and above</a:t>
                      </a:r>
                    </a:p>
                  </a:txBody>
                  <a:tcPr/>
                </a:tc>
                <a:tc>
                  <a:txBody>
                    <a:bodyPr/>
                    <a:lstStyle/>
                    <a:p>
                      <a:pPr algn="ctr"/>
                      <a:r>
                        <a:rPr lang="en-US" sz="2000" dirty="0"/>
                        <a:t>Standardization and Sameness/Copying</a:t>
                      </a:r>
                    </a:p>
                    <a:p>
                      <a:pPr algn="ctr"/>
                      <a:endParaRPr lang="en-US" sz="2000" dirty="0"/>
                    </a:p>
                    <a:p>
                      <a:pPr algn="ctr"/>
                      <a:r>
                        <a:rPr lang="en-US" sz="2000" dirty="0"/>
                        <a:t>Prescriptive /Only one way of doing things</a:t>
                      </a:r>
                      <a:r>
                        <a:rPr lang="en-US" sz="2000" baseline="0" dirty="0"/>
                        <a:t> for compliance</a:t>
                      </a:r>
                    </a:p>
                    <a:p>
                      <a:pPr algn="ctr"/>
                      <a:endParaRPr lang="en-US" sz="2000" dirty="0"/>
                    </a:p>
                    <a:p>
                      <a:pPr algn="ctr"/>
                      <a:r>
                        <a:rPr lang="en-US" sz="2000" baseline="0" dirty="0"/>
                        <a:t>Checklist/Ticking Boxes</a:t>
                      </a:r>
                    </a:p>
                    <a:p>
                      <a:pPr algn="ctr"/>
                      <a:endParaRPr lang="en-US" sz="20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t>Accreditation does not imply being perfect</a:t>
                      </a:r>
                      <a:endParaRPr lang="tr-TR" sz="2000" dirty="0"/>
                    </a:p>
                  </a:txBody>
                  <a:tcPr/>
                </a:tc>
                <a:extLst>
                  <a:ext uri="{0D108BD9-81ED-4DB2-BD59-A6C34878D82A}">
                    <a16:rowId xmlns:a16="http://schemas.microsoft.com/office/drawing/2014/main" val="983104186"/>
                  </a:ext>
                </a:extLst>
              </a:tr>
            </a:tbl>
          </a:graphicData>
        </a:graphic>
      </p:graphicFrame>
      <p:sp>
        <p:nvSpPr>
          <p:cNvPr id="3" name="Multiply 2"/>
          <p:cNvSpPr/>
          <p:nvPr/>
        </p:nvSpPr>
        <p:spPr>
          <a:xfrm>
            <a:off x="7168055" y="2582367"/>
            <a:ext cx="641131" cy="444612"/>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4" name="L-Shape 3"/>
          <p:cNvSpPr/>
          <p:nvPr/>
        </p:nvSpPr>
        <p:spPr>
          <a:xfrm rot="17788605">
            <a:off x="2418467" y="2588202"/>
            <a:ext cx="219241" cy="333078"/>
          </a:xfrm>
          <a:prstGeom prst="corner">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9767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83785"/>
          </a:xfrm>
          <a:solidFill>
            <a:schemeClr val="accent1">
              <a:lumMod val="50000"/>
            </a:schemeClr>
          </a:solidFill>
          <a:ln>
            <a:solidFill>
              <a:srgbClr val="C00000"/>
            </a:solidFill>
          </a:ln>
        </p:spPr>
        <p:txBody>
          <a:bodyPr>
            <a:normAutofit/>
          </a:bodyPr>
          <a:lstStyle/>
          <a:p>
            <a:pPr algn="ctr"/>
            <a:r>
              <a:rPr lang="en-US" b="1" dirty="0">
                <a:solidFill>
                  <a:schemeClr val="bg1"/>
                </a:solidFill>
              </a:rPr>
              <a:t>WHAT DEDAK IS &amp; WHAT IT IS NOT</a:t>
            </a:r>
            <a:br>
              <a:rPr lang="en-US" b="1" dirty="0">
                <a:solidFill>
                  <a:schemeClr val="bg1"/>
                </a:solidFill>
              </a:rPr>
            </a:br>
            <a:br>
              <a:rPr lang="en-US" b="1" dirty="0">
                <a:solidFill>
                  <a:schemeClr val="bg1"/>
                </a:solidFill>
              </a:rPr>
            </a:br>
            <a:r>
              <a:rPr lang="en-US" b="1" dirty="0">
                <a:solidFill>
                  <a:schemeClr val="bg1"/>
                </a:solidFill>
              </a:rPr>
              <a:t>The Review</a:t>
            </a:r>
            <a:endParaRPr lang="tr-TR"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246233"/>
              </p:ext>
            </p:extLst>
          </p:nvPr>
        </p:nvGraphicFramePr>
        <p:xfrm>
          <a:off x="838200" y="2887168"/>
          <a:ext cx="10515600" cy="2050005"/>
        </p:xfrm>
        <a:graphic>
          <a:graphicData uri="http://schemas.openxmlformats.org/drawingml/2006/table">
            <a:tbl>
              <a:tblPr firstRow="1" bandRow="1">
                <a:tableStyleId>{37CE84F3-28C3-443E-9E96-99CF82512B78}</a:tableStyleId>
              </a:tblPr>
              <a:tblGrid>
                <a:gridCol w="5257800">
                  <a:extLst>
                    <a:ext uri="{9D8B030D-6E8A-4147-A177-3AD203B41FA5}">
                      <a16:colId xmlns:a16="http://schemas.microsoft.com/office/drawing/2014/main" val="2145567270"/>
                    </a:ext>
                  </a:extLst>
                </a:gridCol>
                <a:gridCol w="5257800">
                  <a:extLst>
                    <a:ext uri="{9D8B030D-6E8A-4147-A177-3AD203B41FA5}">
                      <a16:colId xmlns:a16="http://schemas.microsoft.com/office/drawing/2014/main" val="1056647189"/>
                    </a:ext>
                  </a:extLst>
                </a:gridCol>
              </a:tblGrid>
              <a:tr h="586965">
                <a:tc>
                  <a:txBody>
                    <a:bodyPr/>
                    <a:lstStyle/>
                    <a:p>
                      <a:pPr algn="ctr"/>
                      <a:r>
                        <a:rPr lang="en-US" dirty="0"/>
                        <a:t>WHAT IT IS</a:t>
                      </a:r>
                      <a:endParaRPr lang="tr-TR" dirty="0"/>
                    </a:p>
                  </a:txBody>
                  <a:tcPr>
                    <a:solidFill>
                      <a:schemeClr val="accent1">
                        <a:lumMod val="50000"/>
                      </a:schemeClr>
                    </a:solidFill>
                  </a:tcPr>
                </a:tc>
                <a:tc>
                  <a:txBody>
                    <a:bodyPr/>
                    <a:lstStyle/>
                    <a:p>
                      <a:pPr algn="ctr"/>
                      <a:r>
                        <a:rPr lang="en-US" dirty="0"/>
                        <a:t>WHAT IT IS NOT </a:t>
                      </a:r>
                      <a:endParaRPr lang="tr-TR" dirty="0"/>
                    </a:p>
                  </a:txBody>
                  <a:tcPr>
                    <a:solidFill>
                      <a:schemeClr val="accent1">
                        <a:lumMod val="50000"/>
                      </a:schemeClr>
                    </a:solidFill>
                  </a:tcPr>
                </a:tc>
                <a:extLst>
                  <a:ext uri="{0D108BD9-81ED-4DB2-BD59-A6C34878D82A}">
                    <a16:rowId xmlns:a16="http://schemas.microsoft.com/office/drawing/2014/main" val="2488326776"/>
                  </a:ext>
                </a:extLst>
              </a:tr>
              <a:tr h="586965">
                <a:tc>
                  <a:txBody>
                    <a:bodyPr/>
                    <a:lstStyle/>
                    <a:p>
                      <a:pPr algn="ctr"/>
                      <a:r>
                        <a:rPr lang="en-US" dirty="0"/>
                        <a:t>Conducts Peer Reviews – Reviewer Trainings</a:t>
                      </a:r>
                    </a:p>
                    <a:p>
                      <a:pPr algn="ctr"/>
                      <a:endParaRPr lang="en-US" dirty="0"/>
                    </a:p>
                    <a:p>
                      <a:pPr algn="ctr"/>
                      <a:r>
                        <a:rPr lang="en-US" dirty="0"/>
                        <a:t>Reviewers to verify compliance</a:t>
                      </a:r>
                      <a:endParaRPr lang="tr-TR" dirty="0"/>
                    </a:p>
                  </a:txBody>
                  <a:tcPr/>
                </a:tc>
                <a:tc>
                  <a:txBody>
                    <a:bodyPr/>
                    <a:lstStyle/>
                    <a:p>
                      <a:pPr algn="ctr"/>
                      <a:r>
                        <a:rPr lang="en-US" dirty="0"/>
                        <a:t>Conduct Audits</a:t>
                      </a:r>
                    </a:p>
                    <a:p>
                      <a:pPr algn="ctr"/>
                      <a:endParaRPr lang="en-US" dirty="0"/>
                    </a:p>
                    <a:p>
                      <a:pPr algn="ctr"/>
                      <a:r>
                        <a:rPr lang="en-US" dirty="0"/>
                        <a:t>Look </a:t>
                      </a:r>
                      <a:r>
                        <a:rPr lang="en-US" baseline="0" dirty="0"/>
                        <a:t>for weak/problematic areas</a:t>
                      </a:r>
                    </a:p>
                    <a:p>
                      <a:pPr algn="ctr"/>
                      <a:endParaRPr lang="en-US" baseline="0" dirty="0"/>
                    </a:p>
                    <a:p>
                      <a:pPr algn="ctr"/>
                      <a:endParaRPr lang="tr-TR" dirty="0"/>
                    </a:p>
                  </a:txBody>
                  <a:tcPr/>
                </a:tc>
                <a:extLst>
                  <a:ext uri="{0D108BD9-81ED-4DB2-BD59-A6C34878D82A}">
                    <a16:rowId xmlns:a16="http://schemas.microsoft.com/office/drawing/2014/main" val="2465093001"/>
                  </a:ext>
                </a:extLst>
              </a:tr>
            </a:tbl>
          </a:graphicData>
        </a:graphic>
      </p:graphicFrame>
      <p:sp>
        <p:nvSpPr>
          <p:cNvPr id="4" name="L-Shape 3"/>
          <p:cNvSpPr/>
          <p:nvPr/>
        </p:nvSpPr>
        <p:spPr>
          <a:xfrm rot="17788605">
            <a:off x="2313363" y="2921914"/>
            <a:ext cx="219241" cy="333078"/>
          </a:xfrm>
          <a:prstGeom prst="corner">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 name="Multiply 4"/>
          <p:cNvSpPr/>
          <p:nvPr/>
        </p:nvSpPr>
        <p:spPr>
          <a:xfrm>
            <a:off x="7168055" y="2866147"/>
            <a:ext cx="641131" cy="444612"/>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3986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3068"/>
          </a:xfrm>
          <a:solidFill>
            <a:schemeClr val="accent1">
              <a:lumMod val="50000"/>
            </a:schemeClr>
          </a:solidFill>
          <a:ln>
            <a:solidFill>
              <a:srgbClr val="C00000"/>
            </a:solidFill>
          </a:ln>
        </p:spPr>
        <p:txBody>
          <a:bodyPr>
            <a:normAutofit fontScale="90000"/>
          </a:bodyPr>
          <a:lstStyle/>
          <a:p>
            <a:pPr algn="ctr"/>
            <a:r>
              <a:rPr lang="en-US" b="1" dirty="0">
                <a:solidFill>
                  <a:schemeClr val="bg1"/>
                </a:solidFill>
              </a:rPr>
              <a:t>WHAT DEDAK IS &amp; WHAT IT IS NOT</a:t>
            </a:r>
            <a:br>
              <a:rPr lang="en-US" b="1" dirty="0">
                <a:solidFill>
                  <a:schemeClr val="bg1"/>
                </a:solidFill>
              </a:rPr>
            </a:br>
            <a:br>
              <a:rPr lang="en-US" b="1" dirty="0">
                <a:solidFill>
                  <a:schemeClr val="bg1"/>
                </a:solidFill>
              </a:rPr>
            </a:br>
            <a:r>
              <a:rPr lang="en-US" b="1" dirty="0">
                <a:solidFill>
                  <a:schemeClr val="bg1"/>
                </a:solidFill>
              </a:rPr>
              <a:t>Outcome Oriented</a:t>
            </a:r>
            <a:endParaRPr lang="tr-TR"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2176856"/>
              </p:ext>
            </p:extLst>
          </p:nvPr>
        </p:nvGraphicFramePr>
        <p:xfrm>
          <a:off x="712076" y="2750533"/>
          <a:ext cx="10515600" cy="1775685"/>
        </p:xfrm>
        <a:graphic>
          <a:graphicData uri="http://schemas.openxmlformats.org/drawingml/2006/table">
            <a:tbl>
              <a:tblPr firstRow="1" bandRow="1">
                <a:tableStyleId>{37CE84F3-28C3-443E-9E96-99CF82512B78}</a:tableStyleId>
              </a:tblPr>
              <a:tblGrid>
                <a:gridCol w="5257800">
                  <a:extLst>
                    <a:ext uri="{9D8B030D-6E8A-4147-A177-3AD203B41FA5}">
                      <a16:colId xmlns:a16="http://schemas.microsoft.com/office/drawing/2014/main" val="2145567270"/>
                    </a:ext>
                  </a:extLst>
                </a:gridCol>
                <a:gridCol w="5257800">
                  <a:extLst>
                    <a:ext uri="{9D8B030D-6E8A-4147-A177-3AD203B41FA5}">
                      <a16:colId xmlns:a16="http://schemas.microsoft.com/office/drawing/2014/main" val="1056647189"/>
                    </a:ext>
                  </a:extLst>
                </a:gridCol>
              </a:tblGrid>
              <a:tr h="586965">
                <a:tc>
                  <a:txBody>
                    <a:bodyPr/>
                    <a:lstStyle/>
                    <a:p>
                      <a:pPr algn="ctr"/>
                      <a:r>
                        <a:rPr lang="en-US" dirty="0"/>
                        <a:t>WHAT IT IS</a:t>
                      </a:r>
                      <a:endParaRPr lang="tr-TR" dirty="0"/>
                    </a:p>
                  </a:txBody>
                  <a:tcPr>
                    <a:solidFill>
                      <a:schemeClr val="accent1">
                        <a:lumMod val="50000"/>
                      </a:schemeClr>
                    </a:solidFill>
                  </a:tcPr>
                </a:tc>
                <a:tc>
                  <a:txBody>
                    <a:bodyPr/>
                    <a:lstStyle/>
                    <a:p>
                      <a:pPr algn="ctr"/>
                      <a:r>
                        <a:rPr lang="en-US" dirty="0"/>
                        <a:t>WHAT IT IS NOT</a:t>
                      </a:r>
                      <a:endParaRPr lang="tr-TR" dirty="0"/>
                    </a:p>
                  </a:txBody>
                  <a:tcPr>
                    <a:solidFill>
                      <a:schemeClr val="accent1">
                        <a:lumMod val="50000"/>
                      </a:schemeClr>
                    </a:solidFill>
                  </a:tcPr>
                </a:tc>
                <a:extLst>
                  <a:ext uri="{0D108BD9-81ED-4DB2-BD59-A6C34878D82A}">
                    <a16:rowId xmlns:a16="http://schemas.microsoft.com/office/drawing/2014/main" val="2488326776"/>
                  </a:ext>
                </a:extLst>
              </a:tr>
              <a:tr h="586965">
                <a:tc>
                  <a:txBody>
                    <a:bodyPr/>
                    <a:lstStyle/>
                    <a:p>
                      <a:pPr algn="ctr"/>
                      <a:r>
                        <a:rPr lang="en-US" dirty="0"/>
                        <a:t>Outcome Oriented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Reviews not only inputs and the process but also the results and how well the targeted outcomes were achieved</a:t>
                      </a:r>
                      <a:r>
                        <a:rPr lang="en-US" baseline="0" dirty="0"/>
                        <a:t>.</a:t>
                      </a:r>
                      <a:endParaRPr lang="tr-TR" dirty="0"/>
                    </a:p>
                  </a:txBody>
                  <a:tcPr/>
                </a:tc>
                <a:tc>
                  <a:txBody>
                    <a:bodyPr/>
                    <a:lstStyle/>
                    <a:p>
                      <a:pPr algn="ctr"/>
                      <a:r>
                        <a:rPr lang="en-US" dirty="0"/>
                        <a:t>Does not just review inputs and processes</a:t>
                      </a:r>
                      <a:endParaRPr lang="tr-TR" dirty="0"/>
                    </a:p>
                  </a:txBody>
                  <a:tcPr/>
                </a:tc>
                <a:extLst>
                  <a:ext uri="{0D108BD9-81ED-4DB2-BD59-A6C34878D82A}">
                    <a16:rowId xmlns:a16="http://schemas.microsoft.com/office/drawing/2014/main" val="966462174"/>
                  </a:ext>
                </a:extLst>
              </a:tr>
            </a:tbl>
          </a:graphicData>
        </a:graphic>
      </p:graphicFrame>
      <p:sp>
        <p:nvSpPr>
          <p:cNvPr id="4" name="L-Shape 3"/>
          <p:cNvSpPr/>
          <p:nvPr/>
        </p:nvSpPr>
        <p:spPr>
          <a:xfrm rot="17788605">
            <a:off x="2386935" y="2756365"/>
            <a:ext cx="219241" cy="333078"/>
          </a:xfrm>
          <a:prstGeom prst="corner">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 name="Multiply 4"/>
          <p:cNvSpPr/>
          <p:nvPr/>
        </p:nvSpPr>
        <p:spPr>
          <a:xfrm>
            <a:off x="7178565" y="2750532"/>
            <a:ext cx="641131" cy="444612"/>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0013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15316"/>
          </a:xfrm>
          <a:solidFill>
            <a:schemeClr val="accent1">
              <a:lumMod val="50000"/>
            </a:schemeClr>
          </a:solidFill>
          <a:ln>
            <a:solidFill>
              <a:srgbClr val="C00000"/>
            </a:solidFill>
          </a:ln>
        </p:spPr>
        <p:txBody>
          <a:bodyPr>
            <a:normAutofit/>
          </a:bodyPr>
          <a:lstStyle/>
          <a:p>
            <a:pPr algn="ctr"/>
            <a:r>
              <a:rPr lang="en-US" b="1" dirty="0">
                <a:solidFill>
                  <a:schemeClr val="bg1"/>
                </a:solidFill>
              </a:rPr>
              <a:t>WHAT DEDAK IS &amp; WHAT IT IS NOT</a:t>
            </a:r>
            <a:br>
              <a:rPr lang="en-US" b="1" dirty="0">
                <a:solidFill>
                  <a:schemeClr val="bg1"/>
                </a:solidFill>
              </a:rPr>
            </a:br>
            <a:br>
              <a:rPr lang="en-US" b="1" dirty="0">
                <a:solidFill>
                  <a:schemeClr val="bg1"/>
                </a:solidFill>
              </a:rPr>
            </a:br>
            <a:r>
              <a:rPr lang="en-US" b="1" dirty="0">
                <a:solidFill>
                  <a:schemeClr val="bg1"/>
                </a:solidFill>
              </a:rPr>
              <a:t>Non-Profit</a:t>
            </a:r>
            <a:endParaRPr lang="tr-TR"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5851999"/>
              </p:ext>
            </p:extLst>
          </p:nvPr>
        </p:nvGraphicFramePr>
        <p:xfrm>
          <a:off x="838200" y="3086865"/>
          <a:ext cx="10515600" cy="2050005"/>
        </p:xfrm>
        <a:graphic>
          <a:graphicData uri="http://schemas.openxmlformats.org/drawingml/2006/table">
            <a:tbl>
              <a:tblPr firstRow="1" bandRow="1">
                <a:tableStyleId>{37CE84F3-28C3-443E-9E96-99CF82512B78}</a:tableStyleId>
              </a:tblPr>
              <a:tblGrid>
                <a:gridCol w="5257800">
                  <a:extLst>
                    <a:ext uri="{9D8B030D-6E8A-4147-A177-3AD203B41FA5}">
                      <a16:colId xmlns:a16="http://schemas.microsoft.com/office/drawing/2014/main" val="2145567270"/>
                    </a:ext>
                  </a:extLst>
                </a:gridCol>
                <a:gridCol w="5257800">
                  <a:extLst>
                    <a:ext uri="{9D8B030D-6E8A-4147-A177-3AD203B41FA5}">
                      <a16:colId xmlns:a16="http://schemas.microsoft.com/office/drawing/2014/main" val="1056647189"/>
                    </a:ext>
                  </a:extLst>
                </a:gridCol>
              </a:tblGrid>
              <a:tr h="586965">
                <a:tc>
                  <a:txBody>
                    <a:bodyPr/>
                    <a:lstStyle/>
                    <a:p>
                      <a:pPr algn="ctr"/>
                      <a:r>
                        <a:rPr lang="en-US" dirty="0"/>
                        <a:t>WHAT IT IS</a:t>
                      </a:r>
                      <a:endParaRPr lang="tr-TR" dirty="0"/>
                    </a:p>
                  </a:txBody>
                  <a:tcPr>
                    <a:solidFill>
                      <a:schemeClr val="accent1">
                        <a:lumMod val="50000"/>
                      </a:schemeClr>
                    </a:solidFill>
                  </a:tcPr>
                </a:tc>
                <a:tc>
                  <a:txBody>
                    <a:bodyPr/>
                    <a:lstStyle/>
                    <a:p>
                      <a:pPr algn="ctr"/>
                      <a:r>
                        <a:rPr lang="en-US" dirty="0"/>
                        <a:t>WHAT IT IS NOT</a:t>
                      </a:r>
                      <a:endParaRPr lang="tr-TR" dirty="0"/>
                    </a:p>
                  </a:txBody>
                  <a:tcPr>
                    <a:solidFill>
                      <a:schemeClr val="accent1">
                        <a:lumMod val="50000"/>
                      </a:schemeClr>
                    </a:solidFill>
                  </a:tcPr>
                </a:tc>
                <a:extLst>
                  <a:ext uri="{0D108BD9-81ED-4DB2-BD59-A6C34878D82A}">
                    <a16:rowId xmlns:a16="http://schemas.microsoft.com/office/drawing/2014/main" val="2488326776"/>
                  </a:ext>
                </a:extLst>
              </a:tr>
              <a:tr h="715792">
                <a:tc>
                  <a:txBody>
                    <a:bodyPr/>
                    <a:lstStyle/>
                    <a:p>
                      <a:pPr algn="ctr"/>
                      <a:r>
                        <a:rPr lang="en-US" dirty="0"/>
                        <a:t>Non Profit</a:t>
                      </a:r>
                    </a:p>
                    <a:p>
                      <a:pPr algn="ctr"/>
                      <a:endParaRPr lang="en-US" dirty="0"/>
                    </a:p>
                    <a:p>
                      <a:pPr algn="ctr"/>
                      <a:r>
                        <a:rPr lang="en-US" dirty="0"/>
                        <a:t>Serves the interests and is for the good of the field</a:t>
                      </a:r>
                    </a:p>
                    <a:p>
                      <a:pPr algn="ctr"/>
                      <a:endParaRPr lang="en-US" dirty="0"/>
                    </a:p>
                    <a:p>
                      <a:pPr algn="ctr"/>
                      <a:r>
                        <a:rPr lang="en-US" dirty="0"/>
                        <a:t>Ethical Considerations</a:t>
                      </a:r>
                      <a:endParaRPr lang="tr-TR" dirty="0"/>
                    </a:p>
                  </a:txBody>
                  <a:tcPr/>
                </a:tc>
                <a:tc>
                  <a:txBody>
                    <a:bodyPr/>
                    <a:lstStyle/>
                    <a:p>
                      <a:pPr algn="ctr"/>
                      <a:endParaRPr lang="en-US" dirty="0"/>
                    </a:p>
                    <a:p>
                      <a:pPr algn="ctr"/>
                      <a:r>
                        <a:rPr lang="en-US" dirty="0"/>
                        <a:t>Does not recommend products nor is it affiliated with any product, does not collaborate or receive support from any entity that could create a conflict of interest</a:t>
                      </a:r>
                      <a:endParaRPr lang="tr-TR" dirty="0"/>
                    </a:p>
                  </a:txBody>
                  <a:tcPr/>
                </a:tc>
                <a:extLst>
                  <a:ext uri="{0D108BD9-81ED-4DB2-BD59-A6C34878D82A}">
                    <a16:rowId xmlns:a16="http://schemas.microsoft.com/office/drawing/2014/main" val="1547317355"/>
                  </a:ext>
                </a:extLst>
              </a:tr>
            </a:tbl>
          </a:graphicData>
        </a:graphic>
      </p:graphicFrame>
      <p:sp>
        <p:nvSpPr>
          <p:cNvPr id="4" name="L-Shape 3"/>
          <p:cNvSpPr/>
          <p:nvPr/>
        </p:nvSpPr>
        <p:spPr>
          <a:xfrm rot="17788605">
            <a:off x="2407956" y="3092698"/>
            <a:ext cx="219241" cy="333078"/>
          </a:xfrm>
          <a:prstGeom prst="corner">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 name="Multiply 4"/>
          <p:cNvSpPr/>
          <p:nvPr/>
        </p:nvSpPr>
        <p:spPr>
          <a:xfrm>
            <a:off x="7231118" y="3086865"/>
            <a:ext cx="641131" cy="444612"/>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6379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a:ln>
            <a:solidFill>
              <a:srgbClr val="C00000"/>
            </a:solidFill>
          </a:ln>
        </p:spPr>
        <p:txBody>
          <a:bodyPr/>
          <a:lstStyle/>
          <a:p>
            <a:pPr algn="ctr"/>
            <a:r>
              <a:rPr lang="en-US" b="1" dirty="0">
                <a:solidFill>
                  <a:schemeClr val="bg1"/>
                </a:solidFill>
              </a:rPr>
              <a:t>What Brought Us to Today</a:t>
            </a:r>
            <a:endParaRPr lang="tr-TR" b="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9758930"/>
              </p:ext>
            </p:extLst>
          </p:nvPr>
        </p:nvGraphicFramePr>
        <p:xfrm>
          <a:off x="-544567" y="1872538"/>
          <a:ext cx="12313780" cy="491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03960" y="2734491"/>
            <a:ext cx="1443446" cy="369332"/>
          </a:xfrm>
          <a:prstGeom prst="rect">
            <a:avLst/>
          </a:prstGeom>
          <a:noFill/>
        </p:spPr>
        <p:txBody>
          <a:bodyPr wrap="square" rtlCol="0">
            <a:spAutoFit/>
          </a:bodyPr>
          <a:lstStyle/>
          <a:p>
            <a:r>
              <a:rPr lang="en-US" dirty="0"/>
              <a:t>Ownership</a:t>
            </a:r>
            <a:endParaRPr lang="tr-TR" dirty="0"/>
          </a:p>
        </p:txBody>
      </p:sp>
      <p:sp>
        <p:nvSpPr>
          <p:cNvPr id="4" name="TextBox 3"/>
          <p:cNvSpPr txBox="1"/>
          <p:nvPr/>
        </p:nvSpPr>
        <p:spPr>
          <a:xfrm>
            <a:off x="3796937" y="2734491"/>
            <a:ext cx="1497874" cy="369332"/>
          </a:xfrm>
          <a:prstGeom prst="rect">
            <a:avLst/>
          </a:prstGeom>
          <a:noFill/>
        </p:spPr>
        <p:txBody>
          <a:bodyPr wrap="square" rtlCol="0">
            <a:spAutoFit/>
          </a:bodyPr>
          <a:lstStyle/>
          <a:p>
            <a:r>
              <a:rPr lang="en-US" dirty="0"/>
              <a:t>Support</a:t>
            </a:r>
            <a:endParaRPr lang="tr-TR" dirty="0"/>
          </a:p>
        </p:txBody>
      </p:sp>
      <p:sp>
        <p:nvSpPr>
          <p:cNvPr id="5" name="TextBox 4"/>
          <p:cNvSpPr txBox="1"/>
          <p:nvPr/>
        </p:nvSpPr>
        <p:spPr>
          <a:xfrm>
            <a:off x="1140823" y="5381897"/>
            <a:ext cx="1506583" cy="646331"/>
          </a:xfrm>
          <a:prstGeom prst="rect">
            <a:avLst/>
          </a:prstGeom>
          <a:noFill/>
        </p:spPr>
        <p:txBody>
          <a:bodyPr wrap="square" rtlCol="0">
            <a:spAutoFit/>
          </a:bodyPr>
          <a:lstStyle/>
          <a:p>
            <a:r>
              <a:rPr lang="en-US" dirty="0"/>
              <a:t>Dedicated Volunteers</a:t>
            </a:r>
            <a:endParaRPr lang="tr-TR" dirty="0"/>
          </a:p>
        </p:txBody>
      </p:sp>
      <p:sp>
        <p:nvSpPr>
          <p:cNvPr id="6" name="TextBox 5"/>
          <p:cNvSpPr txBox="1"/>
          <p:nvPr/>
        </p:nvSpPr>
        <p:spPr>
          <a:xfrm>
            <a:off x="3413760" y="5381897"/>
            <a:ext cx="1645920" cy="646331"/>
          </a:xfrm>
          <a:prstGeom prst="rect">
            <a:avLst/>
          </a:prstGeom>
          <a:noFill/>
        </p:spPr>
        <p:txBody>
          <a:bodyPr wrap="square" rtlCol="0">
            <a:spAutoFit/>
          </a:bodyPr>
          <a:lstStyle/>
          <a:p>
            <a:r>
              <a:rPr lang="en-US" dirty="0"/>
              <a:t>Experts within DEDAK</a:t>
            </a:r>
            <a:endParaRPr lang="tr-TR" dirty="0"/>
          </a:p>
        </p:txBody>
      </p:sp>
    </p:spTree>
    <p:extLst>
      <p:ext uri="{BB962C8B-B14F-4D97-AF65-F5344CB8AC3E}">
        <p14:creationId xmlns:p14="http://schemas.microsoft.com/office/powerpoint/2010/main" val="277389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8176"/>
            <a:ext cx="10515600" cy="4351338"/>
          </a:xfrm>
        </p:spPr>
        <p:txBody>
          <a:bodyPr>
            <a:normAutofit fontScale="62500" lnSpcReduction="20000"/>
          </a:bodyPr>
          <a:lstStyle/>
          <a:p>
            <a:pPr marL="0" indent="0">
              <a:buNone/>
            </a:pPr>
            <a:endParaRPr lang="en-US" dirty="0"/>
          </a:p>
          <a:p>
            <a:pPr fontAlgn="base"/>
            <a:r>
              <a:rPr lang="en-US" dirty="0"/>
              <a:t>DEDAK accepts the 2024 accreditation applications from English Preparatory Programs within higher education institutions in Turkey between </a:t>
            </a:r>
            <a:r>
              <a:rPr lang="en-US" b="1" dirty="0"/>
              <a:t>1-30 November 2023.</a:t>
            </a:r>
          </a:p>
          <a:p>
            <a:pPr fontAlgn="base"/>
            <a:endParaRPr lang="en-US" b="1" dirty="0"/>
          </a:p>
          <a:p>
            <a:pPr fontAlgn="base"/>
            <a:r>
              <a:rPr lang="en-US" dirty="0"/>
              <a:t>Programs that intend to apply should send the fully completed </a:t>
            </a:r>
            <a:r>
              <a:rPr lang="en-US" b="1" dirty="0"/>
              <a:t>application form </a:t>
            </a:r>
            <a:r>
              <a:rPr lang="en-US" dirty="0"/>
              <a:t>with a wet-ink signature to </a:t>
            </a:r>
            <a:r>
              <a:rPr lang="en-US" dirty="0">
                <a:hlinkClick r:id="rId2"/>
              </a:rPr>
              <a:t>info@dedak.org</a:t>
            </a:r>
            <a:r>
              <a:rPr lang="en-US" dirty="0"/>
              <a:t> by 30 November 2023 at the latest.</a:t>
            </a:r>
          </a:p>
          <a:p>
            <a:pPr fontAlgn="base"/>
            <a:endParaRPr lang="en-US" b="1" dirty="0"/>
          </a:p>
          <a:p>
            <a:pPr fontAlgn="base"/>
            <a:r>
              <a:rPr lang="en-US" dirty="0"/>
              <a:t>The applications will be evaluated in December, and 8 main and 3 auxiliary programs will be announced, which will be invited to start the DEDAK accreditation process on </a:t>
            </a:r>
            <a:r>
              <a:rPr lang="en-US" b="1" dirty="0"/>
              <a:t>8 January 2024 </a:t>
            </a:r>
            <a:r>
              <a:rPr lang="en-US" dirty="0"/>
              <a:t>at the latest.</a:t>
            </a:r>
          </a:p>
          <a:p>
            <a:pPr marL="0" indent="0" fontAlgn="base">
              <a:buNone/>
            </a:pPr>
            <a:endParaRPr lang="en-US" b="1" dirty="0"/>
          </a:p>
          <a:p>
            <a:pPr fontAlgn="base"/>
            <a:r>
              <a:rPr lang="en-US" dirty="0"/>
              <a:t>​</a:t>
            </a:r>
            <a:r>
              <a:rPr lang="en-US" b="1" dirty="0"/>
              <a:t>Selection based on</a:t>
            </a:r>
          </a:p>
          <a:p>
            <a:pPr lvl="1" fontAlgn="base"/>
            <a:r>
              <a:rPr lang="en-US" dirty="0"/>
              <a:t>Elimination: Eligibility Criteria</a:t>
            </a:r>
          </a:p>
          <a:p>
            <a:pPr lvl="1" fontAlgn="base"/>
            <a:r>
              <a:rPr lang="en-US" dirty="0"/>
              <a:t>Then Ranking: Through a scoring system, which will be formed by considering the fields for which information is requested in the form, such as the number and percentage of students that study in compulsory preparatory programs and readiness.</a:t>
            </a:r>
          </a:p>
          <a:p>
            <a:pPr>
              <a:buFontTx/>
              <a:buChar char="-"/>
            </a:pPr>
            <a:endParaRPr lang="en-US" dirty="0"/>
          </a:p>
          <a:p>
            <a:pPr marL="0" indent="0">
              <a:buNone/>
            </a:pPr>
            <a:endParaRPr lang="en-US" dirty="0"/>
          </a:p>
          <a:p>
            <a:pPr>
              <a:buFontTx/>
              <a:buChar char="-"/>
            </a:pPr>
            <a:endParaRPr lang="tr-TR" dirty="0"/>
          </a:p>
          <a:p>
            <a:endParaRPr lang="tr-TR" dirty="0"/>
          </a:p>
        </p:txBody>
      </p:sp>
      <p:sp>
        <p:nvSpPr>
          <p:cNvPr id="4" name="Title 3"/>
          <p:cNvSpPr>
            <a:spLocks noGrp="1"/>
          </p:cNvSpPr>
          <p:nvPr>
            <p:ph type="title"/>
          </p:nvPr>
        </p:nvSpPr>
        <p:spPr/>
        <p:txBody>
          <a:bodyPr/>
          <a:lstStyle/>
          <a:p>
            <a:endParaRPr lang="tr-TR"/>
          </a:p>
        </p:txBody>
      </p:sp>
      <p:sp>
        <p:nvSpPr>
          <p:cNvPr id="5" name="Title 1"/>
          <p:cNvSpPr txBox="1">
            <a:spLocks/>
          </p:cNvSpPr>
          <p:nvPr/>
        </p:nvSpPr>
        <p:spPr>
          <a:xfrm>
            <a:off x="838200" y="359208"/>
            <a:ext cx="10515600" cy="1325563"/>
          </a:xfrm>
          <a:prstGeom prst="rect">
            <a:avLst/>
          </a:prstGeom>
          <a:solidFill>
            <a:schemeClr val="accent1">
              <a:lumMod val="50000"/>
            </a:schemeClr>
          </a:solidFill>
          <a:ln w="25400" cmpd="sng">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3</a:t>
            </a:r>
            <a:r>
              <a:rPr lang="en-US" b="1" baseline="30000" dirty="0">
                <a:solidFill>
                  <a:schemeClr val="bg1"/>
                </a:solidFill>
              </a:rPr>
              <a:t>nd</a:t>
            </a:r>
            <a:r>
              <a:rPr lang="en-US" b="1" dirty="0">
                <a:solidFill>
                  <a:schemeClr val="bg1"/>
                </a:solidFill>
              </a:rPr>
              <a:t> Accreditation Applications </a:t>
            </a:r>
          </a:p>
        </p:txBody>
      </p:sp>
    </p:spTree>
    <p:extLst>
      <p:ext uri="{BB962C8B-B14F-4D97-AF65-F5344CB8AC3E}">
        <p14:creationId xmlns:p14="http://schemas.microsoft.com/office/powerpoint/2010/main" val="329816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pPr algn="ctr"/>
            <a:r>
              <a:rPr lang="en-US" b="1" dirty="0">
                <a:solidFill>
                  <a:schemeClr val="bg1"/>
                </a:solidFill>
              </a:rPr>
              <a:t>DEDAK Eligibility Criteria</a:t>
            </a:r>
            <a:endParaRPr lang="tr-TR"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1058717"/>
              </p:ext>
            </p:extLst>
          </p:nvPr>
        </p:nvGraphicFramePr>
        <p:xfrm>
          <a:off x="1218523" y="3071177"/>
          <a:ext cx="9094076" cy="3736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11735" y="1844272"/>
            <a:ext cx="9924393" cy="646331"/>
          </a:xfrm>
          <a:prstGeom prst="rect">
            <a:avLst/>
          </a:prstGeom>
          <a:solidFill>
            <a:schemeClr val="accent2">
              <a:lumMod val="75000"/>
            </a:schemeClr>
          </a:solidFill>
        </p:spPr>
        <p:txBody>
          <a:bodyPr wrap="square" rtlCol="0">
            <a:spAutoFit/>
          </a:bodyPr>
          <a:lstStyle/>
          <a:p>
            <a:pPr fontAlgn="base"/>
            <a:r>
              <a:rPr lang="en-US" dirty="0">
                <a:solidFill>
                  <a:schemeClr val="bg1"/>
                </a:solidFill>
              </a:rPr>
              <a:t>The conditions for acceptance into the DEDAK accreditation process must have been in existence and implemented a minimum of 1 year before the accreditation application:</a:t>
            </a:r>
          </a:p>
        </p:txBody>
      </p:sp>
      <p:sp>
        <p:nvSpPr>
          <p:cNvPr id="3" name="TextBox 2"/>
          <p:cNvSpPr txBox="1"/>
          <p:nvPr/>
        </p:nvSpPr>
        <p:spPr>
          <a:xfrm>
            <a:off x="1761308" y="2751908"/>
            <a:ext cx="1504406" cy="338554"/>
          </a:xfrm>
          <a:prstGeom prst="rect">
            <a:avLst/>
          </a:prstGeom>
          <a:solidFill>
            <a:schemeClr val="accent1">
              <a:lumMod val="50000"/>
            </a:schemeClr>
          </a:solidFill>
        </p:spPr>
        <p:txBody>
          <a:bodyPr wrap="square" rtlCol="0">
            <a:spAutoFit/>
          </a:bodyPr>
          <a:lstStyle/>
          <a:p>
            <a:pPr algn="ctr"/>
            <a:r>
              <a:rPr lang="en-US" sz="1600" b="1" dirty="0">
                <a:solidFill>
                  <a:schemeClr val="bg1"/>
                </a:solidFill>
              </a:rPr>
              <a:t>B1+ Exit Level</a:t>
            </a:r>
            <a:endParaRPr lang="tr-TR" sz="1600" b="1" dirty="0">
              <a:solidFill>
                <a:schemeClr val="bg1"/>
              </a:solidFill>
            </a:endParaRPr>
          </a:p>
        </p:txBody>
      </p:sp>
      <p:sp>
        <p:nvSpPr>
          <p:cNvPr id="6" name="TextBox 5"/>
          <p:cNvSpPr txBox="1"/>
          <p:nvPr/>
        </p:nvSpPr>
        <p:spPr>
          <a:xfrm>
            <a:off x="4448633" y="2644187"/>
            <a:ext cx="2633856" cy="584775"/>
          </a:xfrm>
          <a:prstGeom prst="rect">
            <a:avLst/>
          </a:prstGeom>
          <a:solidFill>
            <a:schemeClr val="accent1">
              <a:lumMod val="50000"/>
            </a:schemeClr>
          </a:solidFill>
        </p:spPr>
        <p:txBody>
          <a:bodyPr wrap="square" rtlCol="0">
            <a:spAutoFit/>
          </a:bodyPr>
          <a:lstStyle/>
          <a:p>
            <a:pPr algn="ctr"/>
            <a:r>
              <a:rPr lang="en-US" sz="1600" b="1" dirty="0">
                <a:solidFill>
                  <a:schemeClr val="bg1"/>
                </a:solidFill>
              </a:rPr>
              <a:t>Students’ Level Placement and Progression</a:t>
            </a:r>
            <a:endParaRPr lang="tr-TR" sz="1600" b="1" dirty="0">
              <a:solidFill>
                <a:schemeClr val="bg1"/>
              </a:solidFill>
            </a:endParaRPr>
          </a:p>
        </p:txBody>
      </p:sp>
      <p:sp>
        <p:nvSpPr>
          <p:cNvPr id="7" name="TextBox 6"/>
          <p:cNvSpPr txBox="1"/>
          <p:nvPr/>
        </p:nvSpPr>
        <p:spPr>
          <a:xfrm>
            <a:off x="7837714" y="2726877"/>
            <a:ext cx="2368732" cy="369332"/>
          </a:xfrm>
          <a:prstGeom prst="rect">
            <a:avLst/>
          </a:prstGeom>
          <a:solidFill>
            <a:schemeClr val="accent1">
              <a:lumMod val="50000"/>
            </a:schemeClr>
          </a:solidFill>
        </p:spPr>
        <p:txBody>
          <a:bodyPr wrap="square" rtlCol="0">
            <a:spAutoFit/>
          </a:bodyPr>
          <a:lstStyle/>
          <a:p>
            <a:r>
              <a:rPr lang="en-US" b="1" dirty="0">
                <a:solidFill>
                  <a:schemeClr val="bg1"/>
                </a:solidFill>
              </a:rPr>
              <a:t>Organizational Chart</a:t>
            </a:r>
            <a:endParaRPr lang="tr-TR" b="1" dirty="0">
              <a:solidFill>
                <a:schemeClr val="bg1"/>
              </a:solidFill>
            </a:endParaRPr>
          </a:p>
        </p:txBody>
      </p:sp>
      <p:sp>
        <p:nvSpPr>
          <p:cNvPr id="8" name="TextBox 7"/>
          <p:cNvSpPr txBox="1"/>
          <p:nvPr/>
        </p:nvSpPr>
        <p:spPr>
          <a:xfrm>
            <a:off x="3091543" y="4921970"/>
            <a:ext cx="2211978" cy="369332"/>
          </a:xfrm>
          <a:prstGeom prst="rect">
            <a:avLst/>
          </a:prstGeom>
          <a:solidFill>
            <a:schemeClr val="accent1">
              <a:lumMod val="50000"/>
            </a:schemeClr>
          </a:solidFill>
        </p:spPr>
        <p:txBody>
          <a:bodyPr wrap="square" rtlCol="0">
            <a:spAutoFit/>
          </a:bodyPr>
          <a:lstStyle/>
          <a:p>
            <a:pPr algn="ctr"/>
            <a:r>
              <a:rPr lang="en-US" b="1" dirty="0">
                <a:solidFill>
                  <a:schemeClr val="bg1"/>
                </a:solidFill>
              </a:rPr>
              <a:t>Units/Commissions </a:t>
            </a:r>
            <a:endParaRPr lang="tr-TR" b="1" dirty="0">
              <a:solidFill>
                <a:schemeClr val="bg1"/>
              </a:solidFill>
            </a:endParaRPr>
          </a:p>
        </p:txBody>
      </p:sp>
      <p:sp>
        <p:nvSpPr>
          <p:cNvPr id="9" name="TextBox 8"/>
          <p:cNvSpPr txBox="1"/>
          <p:nvPr/>
        </p:nvSpPr>
        <p:spPr>
          <a:xfrm>
            <a:off x="6357258" y="5007428"/>
            <a:ext cx="2072640" cy="369332"/>
          </a:xfrm>
          <a:prstGeom prst="rect">
            <a:avLst/>
          </a:prstGeom>
          <a:solidFill>
            <a:schemeClr val="accent1">
              <a:lumMod val="50000"/>
            </a:schemeClr>
          </a:solidFill>
        </p:spPr>
        <p:txBody>
          <a:bodyPr wrap="square" rtlCol="0">
            <a:spAutoFit/>
          </a:bodyPr>
          <a:lstStyle/>
          <a:p>
            <a:r>
              <a:rPr lang="en-US" b="1" dirty="0">
                <a:solidFill>
                  <a:schemeClr val="bg1"/>
                </a:solidFill>
              </a:rPr>
              <a:t>Duration of Service</a:t>
            </a:r>
            <a:endParaRPr lang="tr-TR" b="1" dirty="0">
              <a:solidFill>
                <a:schemeClr val="bg1"/>
              </a:solidFill>
            </a:endParaRPr>
          </a:p>
        </p:txBody>
      </p:sp>
    </p:spTree>
    <p:extLst>
      <p:ext uri="{BB962C8B-B14F-4D97-AF65-F5344CB8AC3E}">
        <p14:creationId xmlns:p14="http://schemas.microsoft.com/office/powerpoint/2010/main" val="2311827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20317</TotalTime>
  <Words>1868</Words>
  <Application>Microsoft Office PowerPoint</Application>
  <PresentationFormat>Widescreen</PresentationFormat>
  <Paragraphs>253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(Body)</vt:lpstr>
      <vt:lpstr>Calibri Light</vt:lpstr>
      <vt:lpstr>Times New Roman</vt:lpstr>
      <vt:lpstr>Office Theme</vt:lpstr>
      <vt:lpstr>The Association for Language Education Evaluation and Accreditation (DEDAK) </vt:lpstr>
      <vt:lpstr>DEDAK’s PURPOSE</vt:lpstr>
      <vt:lpstr>WHAT DEDAK IS &amp; WHAT IT IS NOT  Meeting Standards</vt:lpstr>
      <vt:lpstr>WHAT DEDAK IS &amp; WHAT IT IS NOT  The Review</vt:lpstr>
      <vt:lpstr>WHAT DEDAK IS &amp; WHAT IT IS NOT  Outcome Oriented</vt:lpstr>
      <vt:lpstr>WHAT DEDAK IS &amp; WHAT IT IS NOT  Non-Profit</vt:lpstr>
      <vt:lpstr>What Brought Us to Today</vt:lpstr>
      <vt:lpstr>PowerPoint Presentation</vt:lpstr>
      <vt:lpstr>DEDAK Eligibility Criteria</vt:lpstr>
      <vt:lpstr>Accreditation Process after  Application Approval</vt:lpstr>
      <vt:lpstr>DEDAK 2024 Fees</vt:lpstr>
      <vt:lpstr>DEDAK Accreditation Process</vt:lpstr>
      <vt:lpstr>STANDARDS TO BE EVALUATED</vt:lpstr>
      <vt:lpstr>EVALUATION STANDARDS</vt:lpstr>
      <vt:lpstr>EVALUATION STANDARDS</vt:lpstr>
      <vt:lpstr>EVALUATION STANDARDS</vt:lpstr>
      <vt:lpstr>Example Standard</vt:lpstr>
      <vt:lpstr>Important Documents for Sites</vt:lpstr>
      <vt:lpstr>DEDAK Accreditation Important Information</vt:lpstr>
      <vt:lpstr>Site Visit</vt:lpstr>
      <vt:lpstr>Decisions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 EĞİTİMİ DEĞERLENDİRME VE AKREDİTASYON DERNEĞİ</dc:title>
  <dc:creator>Didem Mutcalioglu</dc:creator>
  <cp:lastModifiedBy>Ilkay Bulbul</cp:lastModifiedBy>
  <cp:revision>474</cp:revision>
  <cp:lastPrinted>2018-05-10T06:57:24Z</cp:lastPrinted>
  <dcterms:created xsi:type="dcterms:W3CDTF">2018-04-10T08:36:03Z</dcterms:created>
  <dcterms:modified xsi:type="dcterms:W3CDTF">2023-11-23T07:29:45Z</dcterms:modified>
</cp:coreProperties>
</file>